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70" r:id="rId4"/>
    <p:sldId id="272" r:id="rId5"/>
    <p:sldId id="271" r:id="rId6"/>
    <p:sldId id="258" r:id="rId7"/>
    <p:sldId id="276" r:id="rId8"/>
    <p:sldId id="273" r:id="rId9"/>
    <p:sldId id="275"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24"/>
    <p:restoredTop sz="96281"/>
  </p:normalViewPr>
  <p:slideViewPr>
    <p:cSldViewPr snapToGrid="0">
      <p:cViewPr varScale="1">
        <p:scale>
          <a:sx n="82" d="100"/>
          <a:sy n="82" d="100"/>
        </p:scale>
        <p:origin x="176"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E288-CDA1-2148-B107-C1EE38CEABEE}" type="datetimeFigureOut">
              <a:rPr lang="nl-NL" smtClean="0"/>
              <a:t>11-03-2024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F56F3-F5FB-0A4C-8519-9FA9FE2CEA37}" type="slidenum">
              <a:rPr lang="nl-NL" smtClean="0"/>
              <a:t>‹nr.›</a:t>
            </a:fld>
            <a:endParaRPr lang="nl-NL"/>
          </a:p>
        </p:txBody>
      </p:sp>
    </p:spTree>
    <p:extLst>
      <p:ext uri="{BB962C8B-B14F-4D97-AF65-F5344CB8AC3E}">
        <p14:creationId xmlns:p14="http://schemas.microsoft.com/office/powerpoint/2010/main" val="254315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3/11/24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FDF15-B354-FC0A-E75B-2BE2224A2BC7}"/>
              </a:ext>
            </a:extLst>
          </p:cNvPr>
          <p:cNvSpPr>
            <a:spLocks noGrp="1"/>
          </p:cNvSpPr>
          <p:nvPr>
            <p:ph type="ctrTitle"/>
          </p:nvPr>
        </p:nvSpPr>
        <p:spPr>
          <a:xfrm>
            <a:off x="2589213" y="957265"/>
            <a:ext cx="8915399" cy="927292"/>
          </a:xfrm>
        </p:spPr>
        <p:txBody>
          <a:bodyPr/>
          <a:lstStyle/>
          <a:p>
            <a:r>
              <a:rPr lang="nl-NL" b="1" dirty="0"/>
              <a:t>Beheren of beheersen</a:t>
            </a:r>
          </a:p>
        </p:txBody>
      </p:sp>
      <p:sp>
        <p:nvSpPr>
          <p:cNvPr id="3" name="Ondertitel 2">
            <a:extLst>
              <a:ext uri="{FF2B5EF4-FFF2-40B4-BE49-F238E27FC236}">
                <a16:creationId xmlns:a16="http://schemas.microsoft.com/office/drawing/2014/main" id="{C204F361-12DA-3E04-40F6-813757CA2EA3}"/>
              </a:ext>
            </a:extLst>
          </p:cNvPr>
          <p:cNvSpPr>
            <a:spLocks noGrp="1"/>
          </p:cNvSpPr>
          <p:nvPr>
            <p:ph type="subTitle" idx="1"/>
          </p:nvPr>
        </p:nvSpPr>
        <p:spPr>
          <a:xfrm>
            <a:off x="2589212" y="2971801"/>
            <a:ext cx="8915399" cy="2593428"/>
          </a:xfrm>
        </p:spPr>
        <p:txBody>
          <a:bodyPr>
            <a:normAutofit fontScale="85000" lnSpcReduction="20000"/>
          </a:bodyPr>
          <a:lstStyle/>
          <a:p>
            <a:endParaRPr lang="nl-NL" dirty="0"/>
          </a:p>
          <a:p>
            <a:r>
              <a:rPr lang="nl-NL" sz="3000" b="1" dirty="0"/>
              <a:t>Natuurrijk tuinieren op volkstuinpark Linnaeus </a:t>
            </a:r>
          </a:p>
          <a:p>
            <a:r>
              <a:rPr lang="nl-NL" sz="2600" dirty="0"/>
              <a:t>door Renate Nollen en Ankie Koning,</a:t>
            </a:r>
          </a:p>
          <a:p>
            <a:r>
              <a:rPr lang="nl-NL" sz="2200" i="1" dirty="0"/>
              <a:t>Coördinatoren onderhoud openbaar groen op volkstuinpark Linnaeus </a:t>
            </a:r>
          </a:p>
          <a:p>
            <a:r>
              <a:rPr lang="nl-NL" sz="2200" i="1" dirty="0"/>
              <a:t>en lid van de Atlasgroep Biodiversiteit Linnaeus en </a:t>
            </a:r>
            <a:r>
              <a:rPr lang="nl-NL" sz="2200" i="1" dirty="0" err="1"/>
              <a:t>Frankendael</a:t>
            </a:r>
            <a:endParaRPr lang="nl-NL" sz="2200" i="1" dirty="0"/>
          </a:p>
          <a:p>
            <a:endParaRPr lang="nl-NL" sz="2200" dirty="0"/>
          </a:p>
          <a:p>
            <a:r>
              <a:rPr lang="nl-NL" sz="2200" b="1" dirty="0"/>
              <a:t>2 maart 2024</a:t>
            </a:r>
            <a:r>
              <a:rPr lang="nl-NL" sz="2200" dirty="0"/>
              <a:t> op volkstuinpark Nieuw </a:t>
            </a:r>
            <a:r>
              <a:rPr lang="nl-NL" sz="2200" dirty="0" err="1"/>
              <a:t>LevensKracht</a:t>
            </a:r>
            <a:endParaRPr lang="nl-NL" sz="2200" dirty="0"/>
          </a:p>
          <a:p>
            <a:endParaRPr lang="nl-NL" dirty="0"/>
          </a:p>
          <a:p>
            <a:endParaRPr lang="nl-NL" dirty="0"/>
          </a:p>
        </p:txBody>
      </p:sp>
      <p:sp>
        <p:nvSpPr>
          <p:cNvPr id="4" name="AutoShape 2">
            <a:extLst>
              <a:ext uri="{FF2B5EF4-FFF2-40B4-BE49-F238E27FC236}">
                <a16:creationId xmlns:a16="http://schemas.microsoft.com/office/drawing/2014/main" id="{156BAEC5-70DE-FD3B-97B6-FEEE0FAC726E}"/>
              </a:ext>
            </a:extLst>
          </p:cNvPr>
          <p:cNvSpPr>
            <a:spLocks noChangeAspect="1" noChangeArrowheads="1"/>
          </p:cNvSpPr>
          <p:nvPr/>
        </p:nvSpPr>
        <p:spPr bwMode="auto">
          <a:xfrm>
            <a:off x="5943599" y="1724025"/>
            <a:ext cx="1857375" cy="185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a:extLst>
              <a:ext uri="{FF2B5EF4-FFF2-40B4-BE49-F238E27FC236}">
                <a16:creationId xmlns:a16="http://schemas.microsoft.com/office/drawing/2014/main" id="{43A1F880-B4C4-EC0F-EA4A-FD53276551D3}"/>
              </a:ext>
            </a:extLst>
          </p:cNvPr>
          <p:cNvPicPr>
            <a:picLocks noChangeAspect="1"/>
          </p:cNvPicPr>
          <p:nvPr/>
        </p:nvPicPr>
        <p:blipFill>
          <a:blip r:embed="rId2"/>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2483759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0657B-D5BA-4F7F-6C2B-519EF23ACC31}"/>
              </a:ext>
            </a:extLst>
          </p:cNvPr>
          <p:cNvSpPr>
            <a:spLocks noGrp="1"/>
          </p:cNvSpPr>
          <p:nvPr>
            <p:ph type="ctrTitle"/>
          </p:nvPr>
        </p:nvSpPr>
        <p:spPr>
          <a:xfrm>
            <a:off x="2165466" y="1477537"/>
            <a:ext cx="8915399" cy="4064619"/>
          </a:xfrm>
        </p:spPr>
        <p:txBody>
          <a:bodyPr>
            <a:normAutofit fontScale="90000"/>
          </a:bodyPr>
          <a:lstStyle/>
          <a:p>
            <a:r>
              <a:rPr lang="nl-NL" b="1" dirty="0"/>
              <a:t>Heeft u vragen: </a:t>
            </a:r>
            <a:br>
              <a:rPr lang="nl-NL" dirty="0"/>
            </a:br>
            <a:br>
              <a:rPr lang="nl-NL" dirty="0"/>
            </a:br>
            <a:r>
              <a:rPr lang="nl-NL" dirty="0"/>
              <a:t>dan kunt u ze nu stellen aan </a:t>
            </a:r>
            <a:br>
              <a:rPr lang="nl-NL" dirty="0"/>
            </a:br>
            <a:br>
              <a:rPr lang="nl-NL" dirty="0"/>
            </a:br>
            <a:r>
              <a:rPr lang="nl-NL" b="1" dirty="0"/>
              <a:t>Renate Nollen</a:t>
            </a:r>
          </a:p>
        </p:txBody>
      </p:sp>
      <p:pic>
        <p:nvPicPr>
          <p:cNvPr id="3" name="Afbeelding 2">
            <a:extLst>
              <a:ext uri="{FF2B5EF4-FFF2-40B4-BE49-F238E27FC236}">
                <a16:creationId xmlns:a16="http://schemas.microsoft.com/office/drawing/2014/main" id="{6E0DBC63-5858-853D-5252-C9631242906A}"/>
              </a:ext>
            </a:extLst>
          </p:cNvPr>
          <p:cNvPicPr>
            <a:picLocks noChangeAspect="1"/>
          </p:cNvPicPr>
          <p:nvPr/>
        </p:nvPicPr>
        <p:blipFill>
          <a:blip r:embed="rId2"/>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1016625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4B277-4099-EF0A-B86C-6C66D8499681}"/>
              </a:ext>
            </a:extLst>
          </p:cNvPr>
          <p:cNvSpPr>
            <a:spLocks noGrp="1"/>
          </p:cNvSpPr>
          <p:nvPr>
            <p:ph type="title"/>
          </p:nvPr>
        </p:nvSpPr>
        <p:spPr>
          <a:xfrm>
            <a:off x="2096429" y="657563"/>
            <a:ext cx="9408183" cy="1280890"/>
          </a:xfrm>
        </p:spPr>
        <p:txBody>
          <a:bodyPr>
            <a:noAutofit/>
          </a:bodyPr>
          <a:lstStyle/>
          <a:p>
            <a:r>
              <a:rPr lang="nl-NL" sz="3200" b="1" dirty="0"/>
              <a:t>Inhoud presentatie Ankie Koning</a:t>
            </a:r>
            <a:br>
              <a:rPr lang="nl-NL" sz="3200" b="1" dirty="0"/>
            </a:br>
            <a:r>
              <a:rPr lang="nl-NL" sz="3200" b="1" dirty="0"/>
              <a:t>gevolgd door vragen aan Renate Nollen</a:t>
            </a:r>
          </a:p>
        </p:txBody>
      </p:sp>
      <p:sp>
        <p:nvSpPr>
          <p:cNvPr id="3" name="Tijdelijke aanduiding voor inhoud 2">
            <a:extLst>
              <a:ext uri="{FF2B5EF4-FFF2-40B4-BE49-F238E27FC236}">
                <a16:creationId xmlns:a16="http://schemas.microsoft.com/office/drawing/2014/main" id="{42195827-BFEB-DE54-6BAD-A9466A7E52A7}"/>
              </a:ext>
            </a:extLst>
          </p:cNvPr>
          <p:cNvSpPr>
            <a:spLocks noGrp="1"/>
          </p:cNvSpPr>
          <p:nvPr>
            <p:ph idx="1"/>
          </p:nvPr>
        </p:nvSpPr>
        <p:spPr>
          <a:xfrm>
            <a:off x="2096429" y="1938453"/>
            <a:ext cx="8915400" cy="4261984"/>
          </a:xfrm>
        </p:spPr>
        <p:txBody>
          <a:bodyPr>
            <a:normAutofit fontScale="92500"/>
          </a:bodyPr>
          <a:lstStyle/>
          <a:p>
            <a:r>
              <a:rPr lang="nl-NL" sz="2800" dirty="0"/>
              <a:t>Welkom </a:t>
            </a:r>
          </a:p>
          <a:p>
            <a:r>
              <a:rPr lang="nl-NL" sz="2800" dirty="0"/>
              <a:t>Beheren </a:t>
            </a:r>
            <a:r>
              <a:rPr lang="nl-NL" sz="2800" dirty="0" err="1"/>
              <a:t>v.s</a:t>
            </a:r>
            <a:r>
              <a:rPr lang="nl-NL" sz="2800" dirty="0"/>
              <a:t>  Beheersen of hoe Tuinier ik voor de Natuur</a:t>
            </a:r>
          </a:p>
          <a:p>
            <a:r>
              <a:rPr lang="nl-NL" sz="2800" dirty="0"/>
              <a:t>Voorbeelden van beheersen en beheren</a:t>
            </a:r>
          </a:p>
          <a:p>
            <a:r>
              <a:rPr lang="nl-NL" sz="2800" dirty="0"/>
              <a:t>Link tussen Biodiversiteit en Biomassa</a:t>
            </a:r>
          </a:p>
          <a:p>
            <a:r>
              <a:rPr lang="nl-NL" sz="2800" dirty="0"/>
              <a:t>Hoe kunnen we onze tuin/complex goed beheren</a:t>
            </a:r>
          </a:p>
          <a:p>
            <a:r>
              <a:rPr lang="nl-NL" sz="2800" dirty="0"/>
              <a:t>Een natuurrijke tuin starten</a:t>
            </a:r>
          </a:p>
          <a:p>
            <a:r>
              <a:rPr lang="nl-NL" sz="2800" dirty="0"/>
              <a:t>Uw rol</a:t>
            </a:r>
          </a:p>
          <a:p>
            <a:endParaRPr lang="nl-NL" sz="2400" dirty="0"/>
          </a:p>
        </p:txBody>
      </p:sp>
      <p:pic>
        <p:nvPicPr>
          <p:cNvPr id="4" name="Afbeelding 3">
            <a:extLst>
              <a:ext uri="{FF2B5EF4-FFF2-40B4-BE49-F238E27FC236}">
                <a16:creationId xmlns:a16="http://schemas.microsoft.com/office/drawing/2014/main" id="{C7431572-32F6-EA83-349B-42766A781D61}"/>
              </a:ext>
            </a:extLst>
          </p:cNvPr>
          <p:cNvPicPr>
            <a:picLocks noChangeAspect="1"/>
          </p:cNvPicPr>
          <p:nvPr/>
        </p:nvPicPr>
        <p:blipFill>
          <a:blip r:embed="rId2"/>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2197775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148D0FA-C14F-1C08-E124-0431C23ECB15}"/>
              </a:ext>
            </a:extLst>
          </p:cNvPr>
          <p:cNvSpPr>
            <a:spLocks noGrp="1"/>
          </p:cNvSpPr>
          <p:nvPr>
            <p:ph type="title"/>
          </p:nvPr>
        </p:nvSpPr>
        <p:spPr>
          <a:xfrm>
            <a:off x="2265827" y="669074"/>
            <a:ext cx="8915399" cy="2565360"/>
          </a:xfrm>
        </p:spPr>
        <p:txBody>
          <a:bodyPr>
            <a:normAutofit/>
          </a:bodyPr>
          <a:lstStyle/>
          <a:p>
            <a:br>
              <a:rPr lang="nl-NL" dirty="0"/>
            </a:br>
            <a:endParaRPr lang="nl-NL" dirty="0"/>
          </a:p>
        </p:txBody>
      </p:sp>
      <p:sp>
        <p:nvSpPr>
          <p:cNvPr id="4" name="Tijdelijke aanduiding voor tekst 3">
            <a:extLst>
              <a:ext uri="{FF2B5EF4-FFF2-40B4-BE49-F238E27FC236}">
                <a16:creationId xmlns:a16="http://schemas.microsoft.com/office/drawing/2014/main" id="{DF4AEE55-3EE8-3080-81BB-06F2D5B96ABC}"/>
              </a:ext>
            </a:extLst>
          </p:cNvPr>
          <p:cNvSpPr>
            <a:spLocks noGrp="1"/>
          </p:cNvSpPr>
          <p:nvPr>
            <p:ph type="body" idx="1"/>
          </p:nvPr>
        </p:nvSpPr>
        <p:spPr>
          <a:xfrm>
            <a:off x="2265826" y="1039091"/>
            <a:ext cx="8915399" cy="5649045"/>
          </a:xfrm>
        </p:spPr>
        <p:txBody>
          <a:bodyPr>
            <a:normAutofit/>
          </a:bodyPr>
          <a:lstStyle/>
          <a:p>
            <a:r>
              <a:rPr lang="nl-NL" sz="3600" b="1" dirty="0">
                <a:solidFill>
                  <a:schemeClr val="tx1">
                    <a:lumMod val="85000"/>
                    <a:lumOff val="15000"/>
                  </a:schemeClr>
                </a:solidFill>
                <a:latin typeface="+mj-lt"/>
                <a:ea typeface="+mj-ea"/>
                <a:cs typeface="+mj-cs"/>
              </a:rPr>
              <a:t>Beheren</a:t>
            </a:r>
          </a:p>
          <a:p>
            <a:r>
              <a:rPr lang="nl-NL" sz="3600" dirty="0">
                <a:solidFill>
                  <a:schemeClr val="tx1">
                    <a:lumMod val="85000"/>
                    <a:lumOff val="15000"/>
                  </a:schemeClr>
                </a:solidFill>
                <a:latin typeface="+mj-lt"/>
                <a:ea typeface="+mj-ea"/>
                <a:cs typeface="+mj-cs"/>
              </a:rPr>
              <a:t>tuinieren met respect voor mens, flora en fauna</a:t>
            </a:r>
          </a:p>
          <a:p>
            <a:endParaRPr lang="nl-NL" sz="3600" b="1" dirty="0"/>
          </a:p>
          <a:p>
            <a:r>
              <a:rPr lang="nl-NL" sz="3600" b="1" dirty="0"/>
              <a:t>Beheersen</a:t>
            </a:r>
            <a:br>
              <a:rPr lang="nl-NL" sz="3600" dirty="0"/>
            </a:br>
            <a:r>
              <a:rPr lang="nl-NL" sz="3600" dirty="0"/>
              <a:t>tuinieren zonder rekening te houden met de gevolgen voor mens, flora en fauna</a:t>
            </a:r>
            <a:endParaRPr lang="nl-NL" sz="1800" dirty="0">
              <a:solidFill>
                <a:schemeClr val="tx1">
                  <a:lumMod val="85000"/>
                  <a:lumOff val="15000"/>
                </a:schemeClr>
              </a:solidFill>
              <a:latin typeface="+mj-lt"/>
              <a:ea typeface="+mj-ea"/>
              <a:cs typeface="+mj-cs"/>
            </a:endParaRPr>
          </a:p>
        </p:txBody>
      </p:sp>
      <p:pic>
        <p:nvPicPr>
          <p:cNvPr id="5" name="Afbeelding 4">
            <a:extLst>
              <a:ext uri="{FF2B5EF4-FFF2-40B4-BE49-F238E27FC236}">
                <a16:creationId xmlns:a16="http://schemas.microsoft.com/office/drawing/2014/main" id="{40A40457-AF34-F724-161D-C11B83981D63}"/>
              </a:ext>
            </a:extLst>
          </p:cNvPr>
          <p:cNvPicPr>
            <a:picLocks noChangeAspect="1"/>
          </p:cNvPicPr>
          <p:nvPr/>
        </p:nvPicPr>
        <p:blipFill>
          <a:blip r:embed="rId2"/>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769783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4B277-4099-EF0A-B86C-6C66D8499681}"/>
              </a:ext>
            </a:extLst>
          </p:cNvPr>
          <p:cNvSpPr>
            <a:spLocks noGrp="1"/>
          </p:cNvSpPr>
          <p:nvPr>
            <p:ph type="title"/>
          </p:nvPr>
        </p:nvSpPr>
        <p:spPr>
          <a:xfrm>
            <a:off x="2113423" y="612959"/>
            <a:ext cx="8911687" cy="1280890"/>
          </a:xfrm>
        </p:spPr>
        <p:txBody>
          <a:bodyPr>
            <a:normAutofit/>
          </a:bodyPr>
          <a:lstStyle/>
          <a:p>
            <a:r>
              <a:rPr lang="nl-NL" b="1" dirty="0"/>
              <a:t>Voorbeelden van beheren</a:t>
            </a:r>
          </a:p>
        </p:txBody>
      </p:sp>
      <p:sp>
        <p:nvSpPr>
          <p:cNvPr id="3" name="Tijdelijke aanduiding voor inhoud 2">
            <a:extLst>
              <a:ext uri="{FF2B5EF4-FFF2-40B4-BE49-F238E27FC236}">
                <a16:creationId xmlns:a16="http://schemas.microsoft.com/office/drawing/2014/main" id="{42195827-BFEB-DE54-6BAD-A9466A7E52A7}"/>
              </a:ext>
            </a:extLst>
          </p:cNvPr>
          <p:cNvSpPr>
            <a:spLocks noGrp="1"/>
          </p:cNvSpPr>
          <p:nvPr>
            <p:ph idx="1"/>
          </p:nvPr>
        </p:nvSpPr>
        <p:spPr>
          <a:xfrm>
            <a:off x="2113423" y="1464886"/>
            <a:ext cx="8915400" cy="5223250"/>
          </a:xfrm>
        </p:spPr>
        <p:txBody>
          <a:bodyPr>
            <a:normAutofit/>
          </a:bodyPr>
          <a:lstStyle/>
          <a:p>
            <a:pPr marL="0" indent="0">
              <a:buNone/>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2200" dirty="0"/>
              <a:t>Tijdens het tuinieren en onderhoud complex de natuurlijke ecosystemen niet verstoren en de biodiversiteit en biomassa ondersteunen. </a:t>
            </a:r>
          </a:p>
          <a:p>
            <a:r>
              <a:rPr lang="nl-NL" sz="2200" dirty="0"/>
              <a:t>Gefaseerd maaien van de grasvelden</a:t>
            </a:r>
          </a:p>
          <a:p>
            <a:r>
              <a:rPr lang="nl-NL" sz="2200" dirty="0"/>
              <a:t>Gefaseerd baggeren en schonen</a:t>
            </a:r>
          </a:p>
          <a:p>
            <a:r>
              <a:rPr lang="nl-NL" sz="2200" dirty="0"/>
              <a:t>Gefaseerd wilgenknotten</a:t>
            </a:r>
          </a:p>
          <a:p>
            <a:r>
              <a:rPr lang="nl-NL" sz="2200" dirty="0"/>
              <a:t>Rekening houden met broedseizoen</a:t>
            </a:r>
          </a:p>
          <a:p>
            <a:r>
              <a:rPr lang="nl-NL" sz="2200" dirty="0"/>
              <a:t>Brandnetels en bramen bosschages in toom houden zonder afbreuk te doen aan hun belangrijke rol als waard- en voedselplanten</a:t>
            </a:r>
          </a:p>
          <a:p>
            <a:r>
              <a:rPr lang="nl-NL" sz="2200" dirty="0"/>
              <a:t>Inheemse planten, struiken en bomen gebruiken</a:t>
            </a:r>
            <a:endParaRPr lang="nl-NL" dirty="0"/>
          </a:p>
        </p:txBody>
      </p:sp>
      <p:pic>
        <p:nvPicPr>
          <p:cNvPr id="4" name="Afbeelding 3">
            <a:extLst>
              <a:ext uri="{FF2B5EF4-FFF2-40B4-BE49-F238E27FC236}">
                <a16:creationId xmlns:a16="http://schemas.microsoft.com/office/drawing/2014/main" id="{622003C1-C3C5-74C4-26ED-5EE143145277}"/>
              </a:ext>
            </a:extLst>
          </p:cNvPr>
          <p:cNvPicPr>
            <a:picLocks noChangeAspect="1"/>
          </p:cNvPicPr>
          <p:nvPr/>
        </p:nvPicPr>
        <p:blipFill>
          <a:blip r:embed="rId2"/>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4268791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4B277-4099-EF0A-B86C-6C66D8499681}"/>
              </a:ext>
            </a:extLst>
          </p:cNvPr>
          <p:cNvSpPr>
            <a:spLocks noGrp="1"/>
          </p:cNvSpPr>
          <p:nvPr>
            <p:ph type="title"/>
          </p:nvPr>
        </p:nvSpPr>
        <p:spPr>
          <a:xfrm>
            <a:off x="2221222" y="852709"/>
            <a:ext cx="9023199" cy="1280890"/>
          </a:xfrm>
        </p:spPr>
        <p:txBody>
          <a:bodyPr>
            <a:normAutofit/>
          </a:bodyPr>
          <a:lstStyle/>
          <a:p>
            <a:r>
              <a:rPr lang="nl-NL" b="1" dirty="0"/>
              <a:t>Voorbeelden van beheersen:</a:t>
            </a:r>
          </a:p>
        </p:txBody>
      </p:sp>
      <p:sp>
        <p:nvSpPr>
          <p:cNvPr id="3" name="Tijdelijke aanduiding voor inhoud 2">
            <a:extLst>
              <a:ext uri="{FF2B5EF4-FFF2-40B4-BE49-F238E27FC236}">
                <a16:creationId xmlns:a16="http://schemas.microsoft.com/office/drawing/2014/main" id="{42195827-BFEB-DE54-6BAD-A9466A7E52A7}"/>
              </a:ext>
            </a:extLst>
          </p:cNvPr>
          <p:cNvSpPr>
            <a:spLocks noGrp="1"/>
          </p:cNvSpPr>
          <p:nvPr>
            <p:ph idx="1"/>
          </p:nvPr>
        </p:nvSpPr>
        <p:spPr>
          <a:xfrm>
            <a:off x="2182812" y="2133599"/>
            <a:ext cx="8915400" cy="4189141"/>
          </a:xfrm>
        </p:spPr>
        <p:txBody>
          <a:bodyPr>
            <a:normAutofit fontScale="92500" lnSpcReduction="10000"/>
          </a:bodyPr>
          <a:lstStyle/>
          <a:p>
            <a:r>
              <a:rPr lang="nl-NL" sz="2800" dirty="0"/>
              <a:t>Uitroeien “onkruid en ongedierte” door het gebruik van chemicaliën en pesticiden</a:t>
            </a:r>
          </a:p>
          <a:p>
            <a:r>
              <a:rPr lang="nl-NL" sz="2800" dirty="0"/>
              <a:t>Kappen en snoeien zonder rekening te houden met broedseizoen</a:t>
            </a:r>
          </a:p>
          <a:p>
            <a:r>
              <a:rPr lang="nl-NL" sz="2800" dirty="0"/>
              <a:t>Baggeren en schonen zonder rekening te houden met de levenscyclus in het water en op de kant</a:t>
            </a:r>
          </a:p>
          <a:p>
            <a:r>
              <a:rPr lang="nl-NL" sz="2800" dirty="0"/>
              <a:t>Wekelijks het grasmaaien </a:t>
            </a:r>
          </a:p>
          <a:p>
            <a:r>
              <a:rPr lang="nl-NL" sz="2800" dirty="0"/>
              <a:t>Moestuin jaarlijks spitten voor het zaaien en planten</a:t>
            </a:r>
          </a:p>
          <a:p>
            <a:r>
              <a:rPr lang="nl-NL" sz="2800" dirty="0"/>
              <a:t>Schoffelen enz. enz.</a:t>
            </a:r>
          </a:p>
          <a:p>
            <a:endParaRPr lang="nl-NL" dirty="0"/>
          </a:p>
        </p:txBody>
      </p:sp>
      <p:pic>
        <p:nvPicPr>
          <p:cNvPr id="4" name="Afbeelding 3">
            <a:extLst>
              <a:ext uri="{FF2B5EF4-FFF2-40B4-BE49-F238E27FC236}">
                <a16:creationId xmlns:a16="http://schemas.microsoft.com/office/drawing/2014/main" id="{12F6F453-A252-45DE-1EA5-9F1E1665145C}"/>
              </a:ext>
            </a:extLst>
          </p:cNvPr>
          <p:cNvPicPr>
            <a:picLocks noChangeAspect="1"/>
          </p:cNvPicPr>
          <p:nvPr/>
        </p:nvPicPr>
        <p:blipFill>
          <a:blip r:embed="rId2"/>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2467142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C74C163-2350-D9E1-C2D1-DC397BA99A1E}"/>
              </a:ext>
            </a:extLst>
          </p:cNvPr>
          <p:cNvPicPr>
            <a:picLocks noGrp="1" noChangeAspect="1"/>
          </p:cNvPicPr>
          <p:nvPr>
            <p:ph idx="1"/>
          </p:nvPr>
        </p:nvPicPr>
        <p:blipFill>
          <a:blip r:embed="rId2"/>
          <a:stretch>
            <a:fillRect/>
          </a:stretch>
        </p:blipFill>
        <p:spPr>
          <a:xfrm>
            <a:off x="7797281" y="2596055"/>
            <a:ext cx="2829526" cy="3778250"/>
          </a:xfrm>
        </p:spPr>
      </p:pic>
      <p:sp>
        <p:nvSpPr>
          <p:cNvPr id="2" name="Titel 1">
            <a:extLst>
              <a:ext uri="{FF2B5EF4-FFF2-40B4-BE49-F238E27FC236}">
                <a16:creationId xmlns:a16="http://schemas.microsoft.com/office/drawing/2014/main" id="{10D60C08-759E-4A8B-B740-6CB660CE1FB7}"/>
              </a:ext>
            </a:extLst>
          </p:cNvPr>
          <p:cNvSpPr>
            <a:spLocks noGrp="1"/>
          </p:cNvSpPr>
          <p:nvPr>
            <p:ph type="title"/>
          </p:nvPr>
        </p:nvSpPr>
        <p:spPr>
          <a:xfrm>
            <a:off x="1944415" y="624109"/>
            <a:ext cx="9560198" cy="5932808"/>
          </a:xfrm>
        </p:spPr>
        <p:txBody>
          <a:bodyPr>
            <a:normAutofit fontScale="90000"/>
          </a:bodyPr>
          <a:lstStyle/>
          <a:p>
            <a:r>
              <a:rPr lang="nl-NL" b="1" dirty="0"/>
              <a:t>Biodiversiteit = soorten rijkdom</a:t>
            </a:r>
            <a:br>
              <a:rPr lang="nl-NL" b="1" dirty="0"/>
            </a:br>
            <a:r>
              <a:rPr lang="nl-NL" b="1" dirty="0"/>
              <a:t>Biomassa = dichtheid aan organismen</a:t>
            </a:r>
            <a:br>
              <a:rPr lang="nl-NL" dirty="0"/>
            </a:br>
            <a:br>
              <a:rPr lang="nl-NL" dirty="0"/>
            </a:br>
            <a:r>
              <a:rPr lang="nl-NL" sz="3100" dirty="0"/>
              <a:t>We horen veel over een </a:t>
            </a:r>
            <a:br>
              <a:rPr lang="nl-NL" sz="3100" dirty="0"/>
            </a:br>
            <a:r>
              <a:rPr lang="nl-NL" sz="3100" b="1" dirty="0"/>
              <a:t>biodiversiteit</a:t>
            </a:r>
            <a:r>
              <a:rPr lang="nl-NL" sz="3100" dirty="0"/>
              <a:t> crisis. </a:t>
            </a:r>
            <a:br>
              <a:rPr lang="nl-NL" sz="3100" dirty="0"/>
            </a:br>
            <a:br>
              <a:rPr lang="nl-NL" sz="3100" dirty="0"/>
            </a:br>
            <a:r>
              <a:rPr lang="nl-NL" sz="3100" dirty="0"/>
              <a:t>Maar er is ook de crisis in</a:t>
            </a:r>
            <a:br>
              <a:rPr lang="nl-NL" sz="3100" dirty="0"/>
            </a:br>
            <a:r>
              <a:rPr lang="nl-NL" sz="3100" dirty="0"/>
              <a:t>de </a:t>
            </a:r>
            <a:r>
              <a:rPr lang="nl-NL" sz="3100" b="1" dirty="0"/>
              <a:t>biomassa.</a:t>
            </a:r>
            <a:r>
              <a:rPr lang="nl-NL" sz="3100" dirty="0"/>
              <a:t> </a:t>
            </a:r>
            <a:br>
              <a:rPr lang="nl-NL" sz="3100" dirty="0"/>
            </a:br>
            <a:r>
              <a:rPr lang="nl-NL" sz="3100" dirty="0"/>
              <a:t>Is verlies aan voedsel.</a:t>
            </a:r>
            <a:br>
              <a:rPr lang="nl-NL" sz="3100" dirty="0"/>
            </a:br>
            <a:br>
              <a:rPr lang="nl-NL" sz="3100" dirty="0"/>
            </a:br>
            <a:r>
              <a:rPr lang="nl-NL" sz="3100" dirty="0"/>
              <a:t>Komt voedsel terug, dan </a:t>
            </a:r>
            <a:br>
              <a:rPr lang="nl-NL" sz="3100" dirty="0"/>
            </a:br>
            <a:r>
              <a:rPr lang="nl-NL" sz="3100" dirty="0"/>
              <a:t>herstelt de natuur snel.</a:t>
            </a:r>
          </a:p>
        </p:txBody>
      </p:sp>
      <p:pic>
        <p:nvPicPr>
          <p:cNvPr id="3" name="Afbeelding 2">
            <a:extLst>
              <a:ext uri="{FF2B5EF4-FFF2-40B4-BE49-F238E27FC236}">
                <a16:creationId xmlns:a16="http://schemas.microsoft.com/office/drawing/2014/main" id="{51489B41-15C7-EF8C-43BF-C4EA36978E2C}"/>
              </a:ext>
            </a:extLst>
          </p:cNvPr>
          <p:cNvPicPr>
            <a:picLocks noChangeAspect="1"/>
          </p:cNvPicPr>
          <p:nvPr/>
        </p:nvPicPr>
        <p:blipFill>
          <a:blip r:embed="rId3"/>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951695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4B277-4099-EF0A-B86C-6C66D8499681}"/>
              </a:ext>
            </a:extLst>
          </p:cNvPr>
          <p:cNvSpPr>
            <a:spLocks noGrp="1"/>
          </p:cNvSpPr>
          <p:nvPr>
            <p:ph type="title"/>
          </p:nvPr>
        </p:nvSpPr>
        <p:spPr>
          <a:xfrm>
            <a:off x="1791009" y="863862"/>
            <a:ext cx="9023199" cy="1280890"/>
          </a:xfrm>
        </p:spPr>
        <p:txBody>
          <a:bodyPr>
            <a:normAutofit/>
          </a:bodyPr>
          <a:lstStyle/>
          <a:p>
            <a:r>
              <a:rPr lang="nl-NL" b="1" dirty="0"/>
              <a:t>Een natuurrijke tuin starten</a:t>
            </a:r>
          </a:p>
        </p:txBody>
      </p:sp>
      <p:sp>
        <p:nvSpPr>
          <p:cNvPr id="3" name="Tijdelijke aanduiding voor inhoud 2">
            <a:extLst>
              <a:ext uri="{FF2B5EF4-FFF2-40B4-BE49-F238E27FC236}">
                <a16:creationId xmlns:a16="http://schemas.microsoft.com/office/drawing/2014/main" id="{42195827-BFEB-DE54-6BAD-A9466A7E52A7}"/>
              </a:ext>
            </a:extLst>
          </p:cNvPr>
          <p:cNvSpPr>
            <a:spLocks noGrp="1"/>
          </p:cNvSpPr>
          <p:nvPr>
            <p:ph idx="1"/>
          </p:nvPr>
        </p:nvSpPr>
        <p:spPr>
          <a:xfrm>
            <a:off x="1791009" y="1697840"/>
            <a:ext cx="9984679" cy="4847926"/>
          </a:xfrm>
        </p:spPr>
        <p:txBody>
          <a:bodyPr>
            <a:normAutofit lnSpcReduction="10000"/>
          </a:bodyPr>
          <a:lstStyle/>
          <a:p>
            <a:pPr marL="0" indent="0">
              <a:buNone/>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800" kern="100" dirty="0">
                <a:effectLst/>
                <a:ea typeface="Calibri" panose="020F0502020204030204" pitchFamily="34" charset="0"/>
                <a:cs typeface="Times New Roman" panose="02020603050405020304" pitchFamily="18" charset="0"/>
              </a:rPr>
              <a:t>Gebruik inheemse plantensoorten</a:t>
            </a:r>
          </a:p>
          <a:p>
            <a:pPr lvl="1"/>
            <a:r>
              <a:rPr lang="nl-NL" sz="2400" i="1" kern="100" dirty="0">
                <a:cs typeface="Times New Roman" panose="02020603050405020304" pitchFamily="18" charset="0"/>
              </a:rPr>
              <a:t>Aangepast aan en ondersteunend aan lokale biodiversiteit</a:t>
            </a:r>
          </a:p>
          <a:p>
            <a:endParaRPr lang="nl-NL" sz="2000" kern="100" dirty="0">
              <a:effectLst/>
              <a:ea typeface="Calibri" panose="020F0502020204030204" pitchFamily="34" charset="0"/>
              <a:cs typeface="Times New Roman" panose="02020603050405020304" pitchFamily="18" charset="0"/>
            </a:endParaRPr>
          </a:p>
          <a:p>
            <a:r>
              <a:rPr lang="nl-NL" sz="2800" kern="100" dirty="0">
                <a:effectLst/>
                <a:ea typeface="Calibri" panose="020F0502020204030204" pitchFamily="34" charset="0"/>
                <a:cs typeface="Times New Roman" panose="02020603050405020304" pitchFamily="18" charset="0"/>
              </a:rPr>
              <a:t>Vermijd het gebruik van chemicaliën en pesticiden</a:t>
            </a:r>
          </a:p>
          <a:p>
            <a:pPr lvl="1"/>
            <a:r>
              <a:rPr lang="nl-NL" sz="2400" i="1" kern="100" dirty="0">
                <a:ea typeface="Calibri" panose="020F0502020204030204" pitchFamily="34" charset="0"/>
                <a:cs typeface="Times New Roman" panose="02020603050405020304" pitchFamily="18" charset="0"/>
              </a:rPr>
              <a:t>Gebruik natuurlijke vijanden, handwerk</a:t>
            </a:r>
          </a:p>
          <a:p>
            <a:pPr lvl="1"/>
            <a:r>
              <a:rPr lang="nl-NL" sz="2400" i="1" kern="100" dirty="0">
                <a:effectLst/>
                <a:ea typeface="Calibri" panose="020F0502020204030204" pitchFamily="34" charset="0"/>
                <a:cs typeface="Times New Roman" panose="02020603050405020304" pitchFamily="18" charset="0"/>
              </a:rPr>
              <a:t>Gebruik organische meststoffen</a:t>
            </a:r>
          </a:p>
          <a:p>
            <a:endParaRPr lang="nl-NL" sz="2000" kern="100" dirty="0">
              <a:effectLst/>
              <a:ea typeface="Calibri" panose="020F0502020204030204" pitchFamily="34" charset="0"/>
              <a:cs typeface="Times New Roman" panose="02020603050405020304" pitchFamily="18" charset="0"/>
            </a:endParaRPr>
          </a:p>
          <a:p>
            <a:r>
              <a:rPr lang="nl-NL" sz="2800" kern="100" dirty="0">
                <a:effectLst/>
                <a:ea typeface="Calibri" panose="020F0502020204030204" pitchFamily="34" charset="0"/>
                <a:cs typeface="Times New Roman" panose="02020603050405020304" pitchFamily="18" charset="0"/>
              </a:rPr>
              <a:t>Waterbesparingstechnieken implementeren</a:t>
            </a:r>
          </a:p>
          <a:p>
            <a:pPr lvl="1"/>
            <a:r>
              <a:rPr lang="nl-NL" sz="2400" i="1" kern="100" dirty="0" err="1">
                <a:ea typeface="Calibri" panose="020F0502020204030204" pitchFamily="34" charset="0"/>
                <a:cs typeface="Times New Roman" panose="02020603050405020304" pitchFamily="18" charset="0"/>
              </a:rPr>
              <a:t>Mulchen</a:t>
            </a:r>
            <a:r>
              <a:rPr lang="nl-NL" sz="2400" i="1" kern="100" dirty="0">
                <a:ea typeface="Calibri" panose="020F0502020204030204" pitchFamily="34" charset="0"/>
                <a:cs typeface="Times New Roman" panose="02020603050405020304" pitchFamily="18" charset="0"/>
              </a:rPr>
              <a:t>, composteren</a:t>
            </a:r>
            <a:endParaRPr lang="nl-NL" sz="2400" i="1" kern="100" dirty="0">
              <a:effectLst/>
              <a:ea typeface="Calibri" panose="020F0502020204030204" pitchFamily="34" charset="0"/>
              <a:cs typeface="Times New Roman" panose="02020603050405020304" pitchFamily="18" charset="0"/>
            </a:endParaRPr>
          </a:p>
          <a:p>
            <a:endParaRPr lang="nl-NL" sz="2800" kern="100" dirty="0">
              <a:effectLst/>
              <a:ea typeface="Calibri" panose="020F0502020204030204" pitchFamily="34" charset="0"/>
              <a:cs typeface="Times New Roman" panose="02020603050405020304" pitchFamily="18" charset="0"/>
            </a:endParaRPr>
          </a:p>
          <a:p>
            <a:endParaRPr lang="nl-NL" dirty="0"/>
          </a:p>
        </p:txBody>
      </p:sp>
      <p:pic>
        <p:nvPicPr>
          <p:cNvPr id="4" name="Afbeelding 3">
            <a:extLst>
              <a:ext uri="{FF2B5EF4-FFF2-40B4-BE49-F238E27FC236}">
                <a16:creationId xmlns:a16="http://schemas.microsoft.com/office/drawing/2014/main" id="{E7A247E2-A419-1971-1A49-F5366EAB9A51}"/>
              </a:ext>
            </a:extLst>
          </p:cNvPr>
          <p:cNvPicPr>
            <a:picLocks noChangeAspect="1"/>
          </p:cNvPicPr>
          <p:nvPr/>
        </p:nvPicPr>
        <p:blipFill>
          <a:blip r:embed="rId2"/>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3604589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4B277-4099-EF0A-B86C-6C66D8499681}"/>
              </a:ext>
            </a:extLst>
          </p:cNvPr>
          <p:cNvSpPr>
            <a:spLocks noGrp="1"/>
          </p:cNvSpPr>
          <p:nvPr>
            <p:ph type="title"/>
          </p:nvPr>
        </p:nvSpPr>
        <p:spPr>
          <a:xfrm>
            <a:off x="2075013" y="852710"/>
            <a:ext cx="9023199" cy="1280890"/>
          </a:xfrm>
        </p:spPr>
        <p:txBody>
          <a:bodyPr>
            <a:normAutofit fontScale="90000"/>
          </a:bodyPr>
          <a:lstStyle/>
          <a:p>
            <a:r>
              <a:rPr lang="nl-NL" b="1" dirty="0"/>
              <a:t>Het belang van natuurrijk tuinieren voor vogels, vlinders, bijen en andere beestjes </a:t>
            </a:r>
          </a:p>
        </p:txBody>
      </p:sp>
      <p:sp>
        <p:nvSpPr>
          <p:cNvPr id="3" name="Tijdelijke aanduiding voor inhoud 2">
            <a:extLst>
              <a:ext uri="{FF2B5EF4-FFF2-40B4-BE49-F238E27FC236}">
                <a16:creationId xmlns:a16="http://schemas.microsoft.com/office/drawing/2014/main" id="{42195827-BFEB-DE54-6BAD-A9466A7E52A7}"/>
              </a:ext>
            </a:extLst>
          </p:cNvPr>
          <p:cNvSpPr>
            <a:spLocks noGrp="1"/>
          </p:cNvSpPr>
          <p:nvPr>
            <p:ph idx="1"/>
          </p:nvPr>
        </p:nvSpPr>
        <p:spPr>
          <a:xfrm>
            <a:off x="2075013" y="2248445"/>
            <a:ext cx="8915400" cy="3777622"/>
          </a:xfrm>
        </p:spPr>
        <p:txBody>
          <a:bodyPr/>
          <a:lstStyle/>
          <a:p>
            <a:pPr marL="0" indent="0">
              <a:buNone/>
            </a:pPr>
            <a:r>
              <a:rPr lang="nl-NL" sz="2800" b="1" kern="100" dirty="0">
                <a:effectLst/>
                <a:latin typeface="Calibri" panose="020F0502020204030204" pitchFamily="34" charset="0"/>
                <a:ea typeface="Calibri" panose="020F0502020204030204" pitchFamily="34" charset="0"/>
                <a:cs typeface="Times New Roman" panose="02020603050405020304" pitchFamily="18" charset="0"/>
              </a:rPr>
              <a:t>Denk altijd in de 4 V’s</a:t>
            </a:r>
          </a:p>
          <a:p>
            <a:r>
              <a:rPr lang="nl-NL" sz="2400" kern="100" dirty="0">
                <a:effectLst/>
                <a:ea typeface="Calibri" panose="020F0502020204030204" pitchFamily="34" charset="0"/>
                <a:cs typeface="Times New Roman" panose="02020603050405020304" pitchFamily="18" charset="0"/>
              </a:rPr>
              <a:t>Voortplanting 		nestelgelegenheid bieden</a:t>
            </a:r>
          </a:p>
          <a:p>
            <a:r>
              <a:rPr lang="nl-NL" sz="2400" kern="100" dirty="0">
                <a:effectLst/>
                <a:ea typeface="Calibri" panose="020F0502020204030204" pitchFamily="34" charset="0"/>
                <a:cs typeface="Times New Roman" panose="02020603050405020304" pitchFamily="18" charset="0"/>
              </a:rPr>
              <a:t>Veiligheid 			schuilplaatsen bieden</a:t>
            </a:r>
          </a:p>
          <a:p>
            <a:r>
              <a:rPr lang="nl-NL" sz="2400" kern="100" dirty="0">
                <a:effectLst/>
                <a:ea typeface="Calibri" panose="020F0502020204030204" pitchFamily="34" charset="0"/>
                <a:cs typeface="Times New Roman" panose="02020603050405020304" pitchFamily="18" charset="0"/>
              </a:rPr>
              <a:t>Voedselbronnen	hele seizoen bloei, inheems, nectar, 								bessen, zaden enz.</a:t>
            </a:r>
          </a:p>
          <a:p>
            <a:r>
              <a:rPr lang="nl-NL" sz="2400" kern="100" dirty="0">
                <a:ea typeface="Calibri" panose="020F0502020204030204" pitchFamily="34" charset="0"/>
                <a:cs typeface="Times New Roman" panose="02020603050405020304" pitchFamily="18" charset="0"/>
              </a:rPr>
              <a:t>Variatie				Variatie in beplanting, hoogteverschil 							en water partij</a:t>
            </a:r>
            <a:endParaRPr lang="nl-NL" sz="2400" kern="100" dirty="0">
              <a:effectLst/>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18F7AE24-E8EB-FBED-D2B1-81437C48F119}"/>
              </a:ext>
            </a:extLst>
          </p:cNvPr>
          <p:cNvPicPr>
            <a:picLocks noChangeAspect="1"/>
          </p:cNvPicPr>
          <p:nvPr/>
        </p:nvPicPr>
        <p:blipFill>
          <a:blip r:embed="rId2"/>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4053537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4B277-4099-EF0A-B86C-6C66D8499681}"/>
              </a:ext>
            </a:extLst>
          </p:cNvPr>
          <p:cNvSpPr>
            <a:spLocks noGrp="1"/>
          </p:cNvSpPr>
          <p:nvPr>
            <p:ph type="title"/>
          </p:nvPr>
        </p:nvSpPr>
        <p:spPr>
          <a:xfrm>
            <a:off x="1975895" y="724831"/>
            <a:ext cx="9023199" cy="1280890"/>
          </a:xfrm>
        </p:spPr>
        <p:txBody>
          <a:bodyPr>
            <a:normAutofit/>
          </a:bodyPr>
          <a:lstStyle/>
          <a:p>
            <a:r>
              <a:rPr lang="nl-NL" b="1" dirty="0"/>
              <a:t>Uw rol</a:t>
            </a:r>
          </a:p>
        </p:txBody>
      </p:sp>
      <p:sp>
        <p:nvSpPr>
          <p:cNvPr id="3" name="Tijdelijke aanduiding voor inhoud 2">
            <a:extLst>
              <a:ext uri="{FF2B5EF4-FFF2-40B4-BE49-F238E27FC236}">
                <a16:creationId xmlns:a16="http://schemas.microsoft.com/office/drawing/2014/main" id="{42195827-BFEB-DE54-6BAD-A9466A7E52A7}"/>
              </a:ext>
            </a:extLst>
          </p:cNvPr>
          <p:cNvSpPr>
            <a:spLocks noGrp="1"/>
          </p:cNvSpPr>
          <p:nvPr>
            <p:ph idx="1"/>
          </p:nvPr>
        </p:nvSpPr>
        <p:spPr>
          <a:xfrm>
            <a:off x="1987046" y="1562491"/>
            <a:ext cx="9721734" cy="4548377"/>
          </a:xfrm>
        </p:spPr>
        <p:txBody>
          <a:bodyPr>
            <a:normAutofit/>
          </a:bodyPr>
          <a:lstStyle/>
          <a:p>
            <a:pPr marL="0" indent="0">
              <a:buNone/>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800" kern="100" dirty="0">
                <a:ea typeface="Calibri" panose="020F0502020204030204" pitchFamily="34" charset="0"/>
                <a:cs typeface="Times New Roman" panose="02020603050405020304" pitchFamily="18" charset="0"/>
              </a:rPr>
              <a:t>E</a:t>
            </a:r>
            <a:r>
              <a:rPr lang="nl-NL" sz="2800" kern="100" dirty="0">
                <a:effectLst/>
                <a:ea typeface="Calibri" panose="020F0502020204030204" pitchFamily="34" charset="0"/>
                <a:cs typeface="Times New Roman" panose="02020603050405020304" pitchFamily="18" charset="0"/>
              </a:rPr>
              <a:t>en klein complex of kleine tuin kan een groot verschil maken en dienen als </a:t>
            </a:r>
            <a:r>
              <a:rPr lang="nl-NL" sz="2800" kern="100" dirty="0" err="1">
                <a:effectLst/>
                <a:ea typeface="Calibri" panose="020F0502020204030204" pitchFamily="34" charset="0"/>
                <a:cs typeface="Times New Roman" panose="02020603050405020304" pitchFamily="18" charset="0"/>
              </a:rPr>
              <a:t>hotspot</a:t>
            </a:r>
            <a:r>
              <a:rPr lang="nl-NL" sz="2800" kern="100" dirty="0">
                <a:effectLst/>
                <a:ea typeface="Calibri" panose="020F0502020204030204" pitchFamily="34" charset="0"/>
                <a:cs typeface="Times New Roman" panose="02020603050405020304" pitchFamily="18" charset="0"/>
              </a:rPr>
              <a:t> biodiversiteit</a:t>
            </a:r>
          </a:p>
          <a:p>
            <a:r>
              <a:rPr lang="nl-NL" sz="2800" kern="100" dirty="0">
                <a:effectLst/>
                <a:ea typeface="Calibri" panose="020F0502020204030204" pitchFamily="34" charset="0"/>
                <a:cs typeface="Times New Roman" panose="02020603050405020304" pitchFamily="18" charset="0"/>
              </a:rPr>
              <a:t>Educatie en bewustmaking bij de tuinders door het geven van lezingen, spreekuren, opname goede artikelen over de natuur in het verenigingsblad</a:t>
            </a:r>
          </a:p>
          <a:p>
            <a:r>
              <a:rPr lang="nl-NL" sz="2800" kern="100" dirty="0">
                <a:ea typeface="Calibri" panose="020F0502020204030204" pitchFamily="34" charset="0"/>
                <a:cs typeface="Times New Roman" panose="02020603050405020304" pitchFamily="18" charset="0"/>
              </a:rPr>
              <a:t>Begeleiding bij de tuindiensten en steeds uitleg geven waarom </a:t>
            </a:r>
            <a:endParaRPr lang="nl-NL" sz="2800" kern="100" dirty="0">
              <a:effectLst/>
              <a:ea typeface="Calibri" panose="020F0502020204030204" pitchFamily="34" charset="0"/>
              <a:cs typeface="Times New Roman" panose="02020603050405020304" pitchFamily="18" charset="0"/>
            </a:endParaRPr>
          </a:p>
          <a:p>
            <a:r>
              <a:rPr lang="nl-NL" sz="2800" kern="100" dirty="0">
                <a:ea typeface="Calibri" panose="020F0502020204030204" pitchFamily="34" charset="0"/>
                <a:cs typeface="Times New Roman" panose="02020603050405020304" pitchFamily="18" charset="0"/>
              </a:rPr>
              <a:t>Niet iedereen moet mee, maar mag mee</a:t>
            </a:r>
            <a:endParaRPr lang="nl-NL" sz="2800" kern="100" dirty="0">
              <a:effectLst/>
              <a:ea typeface="Calibri" panose="020F0502020204030204" pitchFamily="34" charset="0"/>
              <a:cs typeface="Times New Roman" panose="02020603050405020304" pitchFamily="18" charset="0"/>
            </a:endParaRPr>
          </a:p>
          <a:p>
            <a:endParaRPr lang="nl-NL" dirty="0"/>
          </a:p>
        </p:txBody>
      </p:sp>
      <p:pic>
        <p:nvPicPr>
          <p:cNvPr id="4" name="Afbeelding 3">
            <a:extLst>
              <a:ext uri="{FF2B5EF4-FFF2-40B4-BE49-F238E27FC236}">
                <a16:creationId xmlns:a16="http://schemas.microsoft.com/office/drawing/2014/main" id="{79332E5A-3ADE-76AF-1B6C-0D4E8054CBD3}"/>
              </a:ext>
            </a:extLst>
          </p:cNvPr>
          <p:cNvPicPr>
            <a:picLocks noChangeAspect="1"/>
          </p:cNvPicPr>
          <p:nvPr/>
        </p:nvPicPr>
        <p:blipFill>
          <a:blip r:embed="rId2"/>
          <a:stretch>
            <a:fillRect/>
          </a:stretch>
        </p:blipFill>
        <p:spPr>
          <a:xfrm>
            <a:off x="11098212" y="5900736"/>
            <a:ext cx="812800" cy="787400"/>
          </a:xfrm>
          <a:prstGeom prst="rect">
            <a:avLst/>
          </a:prstGeom>
        </p:spPr>
      </p:pic>
    </p:spTree>
    <p:extLst>
      <p:ext uri="{BB962C8B-B14F-4D97-AF65-F5344CB8AC3E}">
        <p14:creationId xmlns:p14="http://schemas.microsoft.com/office/powerpoint/2010/main" val="837356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lier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Sliert</Template>
  <TotalTime>1</TotalTime>
  <Words>474</Words>
  <Application>Microsoft Macintosh PowerPoint</Application>
  <PresentationFormat>Breedbeeld</PresentationFormat>
  <Paragraphs>61</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Century Gothic</vt:lpstr>
      <vt:lpstr>Times New Roman</vt:lpstr>
      <vt:lpstr>Wingdings 3</vt:lpstr>
      <vt:lpstr>Sliert</vt:lpstr>
      <vt:lpstr>Beheren of beheersen</vt:lpstr>
      <vt:lpstr>Inhoud presentatie Ankie Koning gevolgd door vragen aan Renate Nollen</vt:lpstr>
      <vt:lpstr> </vt:lpstr>
      <vt:lpstr>Voorbeelden van beheren</vt:lpstr>
      <vt:lpstr>Voorbeelden van beheersen:</vt:lpstr>
      <vt:lpstr>Biodiversiteit = soorten rijkdom Biomassa = dichtheid aan organismen  We horen veel over een  biodiversiteit crisis.   Maar er is ook de crisis in de biomassa.  Is verlies aan voedsel.  Komt voedsel terug, dan  herstelt de natuur snel.</vt:lpstr>
      <vt:lpstr>Een natuurrijke tuin starten</vt:lpstr>
      <vt:lpstr>Het belang van natuurrijk tuinieren voor vogels, vlinders, bijen en andere beestjes </vt:lpstr>
      <vt:lpstr>Uw rol</vt:lpstr>
      <vt:lpstr>Heeft u vragen:   dan kunt u ze nu stellen aan   Renate Nollen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Beheren of beheersen</dc:title>
  <dc:creator>Ankie Koning</dc:creator>
  <cp:lastModifiedBy>Microsoft Office-gebruiker</cp:lastModifiedBy>
  <cp:revision>9</cp:revision>
  <dcterms:created xsi:type="dcterms:W3CDTF">2024-02-24T12:49:21Z</dcterms:created>
  <dcterms:modified xsi:type="dcterms:W3CDTF">2024-03-11T07:58:43Z</dcterms:modified>
</cp:coreProperties>
</file>