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Default Extension="zip" ContentType="image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60" r:id="rId1"/>
  </p:sldMasterIdLst>
  <p:notesMasterIdLst>
    <p:notesMasterId r:id="rId64"/>
  </p:notesMasterIdLst>
  <p:sldIdLst>
    <p:sldId id="256" r:id="rId2"/>
    <p:sldId id="257" r:id="rId3"/>
    <p:sldId id="575" r:id="rId4"/>
    <p:sldId id="359" r:id="rId5"/>
    <p:sldId id="576" r:id="rId6"/>
    <p:sldId id="270" r:id="rId7"/>
    <p:sldId id="577" r:id="rId8"/>
    <p:sldId id="258" r:id="rId9"/>
    <p:sldId id="578" r:id="rId10"/>
    <p:sldId id="579" r:id="rId11"/>
    <p:sldId id="580" r:id="rId12"/>
    <p:sldId id="500" r:id="rId13"/>
    <p:sldId id="581" r:id="rId14"/>
    <p:sldId id="604" r:id="rId15"/>
    <p:sldId id="582" r:id="rId16"/>
    <p:sldId id="597" r:id="rId17"/>
    <p:sldId id="598" r:id="rId18"/>
    <p:sldId id="362" r:id="rId19"/>
    <p:sldId id="356" r:id="rId20"/>
    <p:sldId id="357" r:id="rId21"/>
    <p:sldId id="358" r:id="rId22"/>
    <p:sldId id="599" r:id="rId23"/>
    <p:sldId id="584" r:id="rId24"/>
    <p:sldId id="585" r:id="rId25"/>
    <p:sldId id="605" r:id="rId26"/>
    <p:sldId id="606" r:id="rId27"/>
    <p:sldId id="268" r:id="rId28"/>
    <p:sldId id="607" r:id="rId29"/>
    <p:sldId id="269" r:id="rId30"/>
    <p:sldId id="608" r:id="rId31"/>
    <p:sldId id="609" r:id="rId32"/>
    <p:sldId id="610" r:id="rId33"/>
    <p:sldId id="611" r:id="rId34"/>
    <p:sldId id="266" r:id="rId35"/>
    <p:sldId id="267" r:id="rId36"/>
    <p:sldId id="593" r:id="rId37"/>
    <p:sldId id="594" r:id="rId38"/>
    <p:sldId id="595" r:id="rId39"/>
    <p:sldId id="596" r:id="rId40"/>
    <p:sldId id="586" r:id="rId41"/>
    <p:sldId id="587" r:id="rId42"/>
    <p:sldId id="427" r:id="rId43"/>
    <p:sldId id="600" r:id="rId44"/>
    <p:sldId id="601" r:id="rId45"/>
    <p:sldId id="602" r:id="rId46"/>
    <p:sldId id="590" r:id="rId47"/>
    <p:sldId id="591" r:id="rId48"/>
    <p:sldId id="259" r:id="rId49"/>
    <p:sldId id="592" r:id="rId50"/>
    <p:sldId id="262" r:id="rId51"/>
    <p:sldId id="261" r:id="rId52"/>
    <p:sldId id="264" r:id="rId53"/>
    <p:sldId id="265" r:id="rId54"/>
    <p:sldId id="263" r:id="rId55"/>
    <p:sldId id="260" r:id="rId56"/>
    <p:sldId id="271" r:id="rId57"/>
    <p:sldId id="272" r:id="rId58"/>
    <p:sldId id="603" r:id="rId59"/>
    <p:sldId id="588" r:id="rId60"/>
    <p:sldId id="279" r:id="rId61"/>
    <p:sldId id="589" r:id="rId62"/>
    <p:sldId id="380" r:id="rId6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09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845" userDrawn="1">
          <p15:clr>
            <a:srgbClr val="A4A3A4"/>
          </p15:clr>
        </p15:guide>
        <p15:guide id="4" pos="43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E1AA94-6513-4390-A855-7205FDD8A23A}" v="52" dt="2023-11-04T11:32:11.7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48" autoAdjust="0"/>
  </p:normalViewPr>
  <p:slideViewPr>
    <p:cSldViewPr snapToGrid="0">
      <p:cViewPr varScale="1">
        <p:scale>
          <a:sx n="78" d="100"/>
          <a:sy n="78" d="100"/>
        </p:scale>
        <p:origin x="1594" y="58"/>
      </p:cViewPr>
      <p:guideLst>
        <p:guide orient="horz" pos="709"/>
        <p:guide pos="2880"/>
        <p:guide orient="horz" pos="845"/>
        <p:guide pos="4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D21B11-0AF8-44FB-A8B4-4A60D365E166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8E9999-EECA-4412-930A-F6931315D7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75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E9999-EECA-4412-930A-F6931315D7A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6516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Bedankt Anna voor het maken van de notulen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8E9999-EECA-4412-930A-F6931315D7A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5619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E9999-EECA-4412-930A-F6931315D7A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5506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E9999-EECA-4412-930A-F6931315D7A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5393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ALV NLK moet hierover stemmen, zodat de afgevaardigden weten hoe ze het park kunnen vertegenwoordigen op de ALV van de Bond.</a:t>
            </a:r>
          </a:p>
          <a:p>
            <a:r>
              <a:rPr lang="nl-NL" dirty="0"/>
              <a:t>Stemming via handopsteking, geen uitgebreide discussie hierover, </a:t>
            </a:r>
            <a:r>
              <a:rPr lang="nl-NL" dirty="0" err="1"/>
              <a:t>eea</a:t>
            </a:r>
            <a:r>
              <a:rPr lang="nl-NL" dirty="0"/>
              <a:t> na te lezen in de uitnodiging en op de website van de BVV.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8E9999-EECA-4412-930A-F6931315D7A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1001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Ad 1-3: beperking fijnstof</a:t>
            </a:r>
          </a:p>
          <a:p>
            <a:r>
              <a:rPr lang="nl-NL" dirty="0"/>
              <a:t>Ad 4: om al de geinde bedragen van de sinds 1 juli 22geinde huurverhoging in een eigen beheerfonds te storten en uit te keren </a:t>
            </a:r>
            <a:r>
              <a:rPr lang="nl-NL" dirty="0" err="1"/>
              <a:t>adhv</a:t>
            </a:r>
            <a:r>
              <a:rPr lang="nl-NL" dirty="0"/>
              <a:t> nader te bepalen criteria voor het onderhoud van de tuinparken</a:t>
            </a:r>
          </a:p>
          <a:p>
            <a:r>
              <a:rPr lang="nl-NL" dirty="0"/>
              <a:t>Ad 5 Monique</a:t>
            </a:r>
          </a:p>
          <a:p>
            <a:r>
              <a:rPr lang="nl-NL" dirty="0"/>
              <a:t>Ad 6 max waardebepaling </a:t>
            </a:r>
            <a:r>
              <a:rPr lang="nl-NL" dirty="0" err="1"/>
              <a:t>afh</a:t>
            </a:r>
            <a:r>
              <a:rPr lang="nl-NL" dirty="0"/>
              <a:t> van de grootte van de tuin, betaalbaarheid van de tuin voor minima moet haalbaar blijven!!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8E9999-EECA-4412-930A-F6931315D7A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8197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E9999-EECA-4412-930A-F6931315D7A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086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E9999-EECA-4412-930A-F6931315D7A3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6516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E9999-EECA-4412-930A-F6931315D7A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549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E9999-EECA-4412-930A-F6931315D7A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0373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E9999-EECA-4412-930A-F6931315D7A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54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nl-NL" dirty="0"/>
              <a:t>Iedereen welkom, bij vragen/ reacties uit de zaal, graag naam en tuinnummer noemen voor de notulist en tuinders die niet weten wie u bent.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E9999-EECA-4412-930A-F6931315D7A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5217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E9999-EECA-4412-930A-F6931315D7A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0714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E9999-EECA-4412-930A-F6931315D7A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5269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E9999-EECA-4412-930A-F6931315D7A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9557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Toelichting activiteiten voortaan onder de kantine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8E9999-EECA-4412-930A-F6931315D7A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92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E9999-EECA-4412-930A-F6931315D7A3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1791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Vanuit de ideeën van het Groenbeheerplan NLK opgesteld in de Groencommissie: Hendrikje Veerman, Marja </a:t>
            </a:r>
            <a:r>
              <a:rPr lang="nl-NL" dirty="0" err="1"/>
              <a:t>Verkruysen</a:t>
            </a:r>
            <a:r>
              <a:rPr lang="nl-NL" dirty="0"/>
              <a:t>/ Carla Bekkering/ Jaap van der Veen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8E9999-EECA-4412-930A-F6931315D7A3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5527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Oproep nieuw bestuurslid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8E9999-EECA-4412-930A-F6931315D7A3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2355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E9999-EECA-4412-930A-F6931315D7A3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5531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E9999-EECA-4412-930A-F6931315D7A3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070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E9999-EECA-4412-930A-F6931315D7A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718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9857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E9999-EECA-4412-930A-F6931315D7A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201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Onderzoek vleermuizenstand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E9999-EECA-4412-930A-F6931315D7A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6538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E9999-EECA-4412-930A-F6931315D7A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295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E9999-EECA-4412-930A-F6931315D7A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7568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E9999-EECA-4412-930A-F6931315D7A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387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C7833-E807-4850-84AE-9E07CDBCDDFF}" type="datetime1">
              <a:rPr lang="nl-NL" smtClean="0"/>
              <a:pPr/>
              <a:t>21-11-2023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1A2DF-2A39-4888-B2B2-85A97DE22291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8148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BD4F-5776-4D47-BD11-77E9FA683E3A}" type="datetime1">
              <a:rPr lang="nl-NL" smtClean="0"/>
              <a:pPr/>
              <a:t>21-11-2023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1A2DF-2A39-4888-B2B2-85A97DE22291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9082844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BD4F-5776-4D47-BD11-77E9FA683E3A}" type="datetime1">
              <a:rPr lang="nl-NL" smtClean="0"/>
              <a:pPr/>
              <a:t>21-11-2023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1A2DF-2A39-4888-B2B2-85A97DE22291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91108434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BD4F-5776-4D47-BD11-77E9FA683E3A}" type="datetime1">
              <a:rPr lang="nl-NL" smtClean="0"/>
              <a:pPr/>
              <a:t>21-11-2023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1A2DF-2A39-4888-B2B2-85A97DE22291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8174663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BD4F-5776-4D47-BD11-77E9FA683E3A}" type="datetime1">
              <a:rPr lang="nl-NL" smtClean="0"/>
              <a:pPr/>
              <a:t>21-11-2023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1A2DF-2A39-4888-B2B2-85A97DE22291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00608964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BD4F-5776-4D47-BD11-77E9FA683E3A}" type="datetime1">
              <a:rPr lang="nl-NL" smtClean="0"/>
              <a:pPr/>
              <a:t>21-11-2023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1A2DF-2A39-4888-B2B2-85A97DE22291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8253908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159B9-7CA8-4133-93DF-8EEF36D12063}" type="datetime1">
              <a:rPr lang="nl-NL" smtClean="0"/>
              <a:pPr/>
              <a:t>21-11-2023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1A2DF-2A39-4888-B2B2-85A97DE22291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65602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EDE1D-A2C3-4B79-BFD1-0D3FEDDAA29E}" type="datetime1">
              <a:rPr lang="nl-NL" smtClean="0"/>
              <a:pPr/>
              <a:t>21-11-2023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1A2DF-2A39-4888-B2B2-85A97DE22291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8784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ABC50-45DA-45D6-A238-8F3077C002B7}" type="datetime1">
              <a:rPr lang="nl-NL" smtClean="0"/>
              <a:pPr/>
              <a:t>21-11-2023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1A2DF-2A39-4888-B2B2-85A97DE22291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3251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34829-2BF9-41F0-B890-80132EA5BD1F}" type="datetime1">
              <a:rPr lang="nl-NL" smtClean="0"/>
              <a:pPr/>
              <a:t>21-11-2023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1A2DF-2A39-4888-B2B2-85A97DE22291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3993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55E6F-3B13-41D1-836E-2861314FDB37}" type="datetime1">
              <a:rPr lang="nl-NL" smtClean="0"/>
              <a:pPr/>
              <a:t>21-11-2023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1A2DF-2A39-4888-B2B2-85A97DE22291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9205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BCF1E-5775-403D-9949-5C50C62E2535}" type="datetime1">
              <a:rPr lang="nl-NL" smtClean="0"/>
              <a:pPr/>
              <a:t>21-11-2023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1A2DF-2A39-4888-B2B2-85A97DE22291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7903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A6A4D-900D-4BE1-A5AD-C54346FBC8FC}" type="datetime1">
              <a:rPr lang="nl-NL" smtClean="0"/>
              <a:pPr/>
              <a:t>21-11-2023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1A2DF-2A39-4888-B2B2-85A97DE22291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5463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13D78-19E0-4975-9986-EC5142C7EF82}" type="datetime1">
              <a:rPr lang="nl-NL" smtClean="0"/>
              <a:pPr/>
              <a:t>21-11-2023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1A2DF-2A39-4888-B2B2-85A97DE22291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4061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F5E1E-1BDC-4BD8-8D3F-5B944F5F9697}" type="datetime1">
              <a:rPr lang="nl-NL" smtClean="0"/>
              <a:pPr/>
              <a:t>21-11-2023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1A2DF-2A39-4888-B2B2-85A97DE22291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9081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09B6-BBCE-4001-B6E4-FEFEB22756AA}" type="datetime1">
              <a:rPr lang="nl-NL" smtClean="0"/>
              <a:pPr/>
              <a:t>21-11-2023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1A2DF-2A39-4888-B2B2-85A97DE22291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4566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9BD4F-5776-4D47-BD11-77E9FA683E3A}" type="datetime1">
              <a:rPr lang="nl-NL" smtClean="0"/>
              <a:pPr/>
              <a:t>21-11-2023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621A2DF-2A39-4888-B2B2-85A97DE22291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8321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  <p:sldLayoutId id="2147483973" r:id="rId13"/>
    <p:sldLayoutId id="2147483974" r:id="rId14"/>
    <p:sldLayoutId id="2147483975" r:id="rId15"/>
    <p:sldLayoutId id="2147483976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zi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Welkom op de </a:t>
            </a:r>
            <a:br>
              <a:rPr lang="nl-NL" dirty="0"/>
            </a:br>
            <a:r>
              <a:rPr lang="nl-NL" dirty="0"/>
              <a:t>Algemene Ledenvergadering tuinpark NLK </a:t>
            </a:r>
            <a:br>
              <a:rPr lang="nl-NL" dirty="0"/>
            </a:br>
            <a:r>
              <a:rPr lang="nl-NL" dirty="0"/>
              <a:t>5-11-2022</a:t>
            </a:r>
          </a:p>
        </p:txBody>
      </p:sp>
      <p:pic>
        <p:nvPicPr>
          <p:cNvPr id="4" name="Picture 2"/>
          <p:cNvPicPr/>
          <p:nvPr/>
        </p:nvPicPr>
        <p:blipFill>
          <a:blip r:embed="rId3" cstate="print"/>
          <a:srcRect l="14619" t="15789" r="26128" b="58449"/>
          <a:stretch>
            <a:fillRect/>
          </a:stretch>
        </p:blipFill>
        <p:spPr bwMode="auto">
          <a:xfrm>
            <a:off x="0" y="3429000"/>
            <a:ext cx="914501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fbeelding 2" descr="nlklogo2">
            <a:extLst>
              <a:ext uri="{FF2B5EF4-FFF2-40B4-BE49-F238E27FC236}">
                <a16:creationId xmlns:a16="http://schemas.microsoft.com/office/drawing/2014/main" id="{2105C5BC-7887-5332-CAED-BD271415AB01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01" y="0"/>
            <a:ext cx="971600" cy="134013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ED11DC6-416B-BBAB-C465-0111B21A9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Vaststellen notulen ALV 13 mei 2023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E3582FB-671E-E605-4D62-EAC1C7761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Zijn er aanvullingen, op- en/of aanmerkingen?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71CD3C3-E905-458C-E987-870E9F8FF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1A2DF-2A39-4888-B2B2-85A97DE22291}" type="slidenum">
              <a:rPr lang="nl-NL" smtClean="0"/>
              <a:pPr/>
              <a:t>10</a:t>
            </a:fld>
            <a:endParaRPr lang="nl-NL"/>
          </a:p>
        </p:txBody>
      </p:sp>
      <p:pic>
        <p:nvPicPr>
          <p:cNvPr id="2" name="Afbeelding 2" descr="nlklogo2">
            <a:extLst>
              <a:ext uri="{FF2B5EF4-FFF2-40B4-BE49-F238E27FC236}">
                <a16:creationId xmlns:a16="http://schemas.microsoft.com/office/drawing/2014/main" id="{33E65BBE-7FC7-0430-093B-100855C54E57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1" y="0"/>
            <a:ext cx="971600" cy="1340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2107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1A2DF-2A39-4888-B2B2-85A97DE22291}" type="slidenum">
              <a:rPr lang="nl-NL" smtClean="0"/>
              <a:pPr/>
              <a:t>11</a:t>
            </a:fld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4294967295"/>
          </p:nvPr>
        </p:nvSpPr>
        <p:spPr>
          <a:xfrm>
            <a:off x="1219200" y="1700213"/>
            <a:ext cx="7924800" cy="4572000"/>
          </a:xfrm>
          <a:solidFill>
            <a:schemeClr val="bg1">
              <a:alpha val="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Opening &amp; welkom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Vaststellen agenda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Ingekomen stukken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Mededelingen Bestuur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Vaststellen notulen ALV mei 2023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Agenda Bond van Volkstuinders 9 december 2023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Vooruitkijken op 2024: beleid en begroting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De Commissies: jubileum, afscheid AC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Kijken naar de toekomst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Rondvraag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Sluiting</a:t>
            </a:r>
          </a:p>
        </p:txBody>
      </p:sp>
      <p:pic>
        <p:nvPicPr>
          <p:cNvPr id="8" name="Afbeelding 2" descr="nlklogo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1" y="0"/>
            <a:ext cx="971600" cy="1340138"/>
          </a:xfrm>
          <a:prstGeom prst="rect">
            <a:avLst/>
          </a:prstGeom>
          <a:noFill/>
        </p:spPr>
      </p:pic>
      <p:sp>
        <p:nvSpPr>
          <p:cNvPr id="7" name="Right Arrow 6"/>
          <p:cNvSpPr/>
          <p:nvPr/>
        </p:nvSpPr>
        <p:spPr>
          <a:xfrm>
            <a:off x="191070" y="3554165"/>
            <a:ext cx="989459" cy="432048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685800" y="514352"/>
            <a:ext cx="3886200" cy="1162050"/>
          </a:xfrm>
          <a:prstGeom prst="rect">
            <a:avLst/>
          </a:prstGeom>
          <a:ln>
            <a:noFill/>
          </a:ln>
        </p:spPr>
        <p:txBody>
          <a:bodyPr vert="horz" lIns="0" tIns="0" rIns="0" bIns="0" anchor="t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5600" b="1" kern="1200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l-NL" sz="2800">
                <a:solidFill>
                  <a:schemeClr val="tx1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772475044"/>
      </p:ext>
    </p:extLst>
  </p:cSld>
  <p:clrMapOvr>
    <a:masterClrMapping/>
  </p:clrMapOvr>
  <p:transition spd="slow">
    <p:wedg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514351"/>
            <a:ext cx="3886200" cy="1162050"/>
          </a:xfrm>
        </p:spPr>
        <p:txBody>
          <a:bodyPr wrap="square" lIns="0" tIns="45718" rIns="0" bIns="0" anchor="t" anchorCtr="0">
            <a:noAutofit/>
          </a:bodyPr>
          <a:lstStyle/>
          <a:p>
            <a:r>
              <a:rPr lang="nl-NL" sz="4000" dirty="0">
                <a:solidFill>
                  <a:srgbClr val="92D050"/>
                </a:solidFill>
                <a:latin typeface="Calibri"/>
              </a:rPr>
              <a:t>Bondsvergadering</a:t>
            </a:r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BEB13951-1C77-4D48-B59A-FEAC423C2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275" y="2330245"/>
            <a:ext cx="3386037" cy="3711117"/>
          </a:xfrm>
        </p:spPr>
        <p:txBody>
          <a:bodyPr>
            <a:normAutofit/>
          </a:bodyPr>
          <a:lstStyle/>
          <a:p>
            <a:r>
              <a:rPr lang="nl-NL" dirty="0"/>
              <a:t>Op 9 december staat er weer een Bondsvergadering gepland</a:t>
            </a:r>
          </a:p>
          <a:p>
            <a:r>
              <a:rPr lang="nl-NL" dirty="0"/>
              <a:t>Namens NLK zullen de volgende mensen aanwezig zijn:</a:t>
            </a:r>
          </a:p>
          <a:p>
            <a:pPr lvl="1"/>
            <a:r>
              <a:rPr lang="nl-NL" dirty="0"/>
              <a:t>Bestuurslid</a:t>
            </a:r>
          </a:p>
          <a:p>
            <a:pPr lvl="1"/>
            <a:r>
              <a:rPr lang="nl-NL" dirty="0"/>
              <a:t>Hendrikje Veerman</a:t>
            </a:r>
          </a:p>
          <a:p>
            <a:pPr lvl="1"/>
            <a:r>
              <a:rPr lang="nl-NL" dirty="0"/>
              <a:t>Dorien Scheerhout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1A2DF-2A39-4888-B2B2-85A97DE22291}" type="slidenum">
              <a:rPr lang="nl-NL" smtClean="0"/>
              <a:pPr/>
              <a:t>12</a:t>
            </a:fld>
            <a:endParaRPr lang="nl-NL"/>
          </a:p>
        </p:txBody>
      </p:sp>
      <p:pic>
        <p:nvPicPr>
          <p:cNvPr id="7" name="Afbeelding 2" descr="nlklogo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1" y="0"/>
            <a:ext cx="971600" cy="1340138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428DB0-031E-4F4C-9297-1C7497498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1772816"/>
            <a:ext cx="22002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105818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D6284F-B626-2917-D13D-49E1AE205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914400"/>
            <a:ext cx="2790182" cy="1134533"/>
          </a:xfrm>
        </p:spPr>
        <p:txBody>
          <a:bodyPr>
            <a:normAutofit/>
          </a:bodyPr>
          <a:lstStyle/>
          <a:p>
            <a:r>
              <a:rPr lang="nl-NL" sz="3200" dirty="0"/>
              <a:t>ALV Bond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348B73E-51A4-5894-D5FE-43EFB82C2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275" y="2463800"/>
            <a:ext cx="4311192" cy="3577562"/>
          </a:xfrm>
        </p:spPr>
        <p:txBody>
          <a:bodyPr/>
          <a:lstStyle/>
          <a:p>
            <a:r>
              <a:rPr lang="nl-NL" dirty="0"/>
              <a:t>Beperking fijnstof door beperking </a:t>
            </a:r>
            <a:r>
              <a:rPr lang="nl-NL" dirty="0" err="1"/>
              <a:t>houtstook</a:t>
            </a:r>
            <a:r>
              <a:rPr lang="nl-NL" dirty="0"/>
              <a:t> tijdens het tuinseizoen</a:t>
            </a:r>
          </a:p>
          <a:p>
            <a:r>
              <a:rPr lang="nl-NL" dirty="0"/>
              <a:t>Beheerfonds</a:t>
            </a:r>
          </a:p>
          <a:p>
            <a:r>
              <a:rPr lang="nl-NL" dirty="0"/>
              <a:t>Aanpassing </a:t>
            </a:r>
            <a:r>
              <a:rPr lang="nl-NL" dirty="0" err="1"/>
              <a:t>BondsBouwvoorschriften</a:t>
            </a:r>
            <a:endParaRPr lang="nl-NL" dirty="0"/>
          </a:p>
          <a:p>
            <a:r>
              <a:rPr lang="nl-NL" dirty="0"/>
              <a:t>Wijziging grondslag waardebepaling tuin (voorstel tuinpark Waterland)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92CB6DA-E3DE-F28B-69CB-7ACB7139A1F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l-NL" dirty="0"/>
              <a:t>Ter stemming 3 voorstellen vanuit de Bond en 1 vanuit een tuinpark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BE81790-E62E-9E1F-830A-674CF468E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1A2DF-2A39-4888-B2B2-85A97DE22291}" type="slidenum">
              <a:rPr lang="nl-NL" smtClean="0"/>
              <a:pPr/>
              <a:t>13</a:t>
            </a:fld>
            <a:endParaRPr lang="nl-NL"/>
          </a:p>
        </p:txBody>
      </p:sp>
      <p:pic>
        <p:nvPicPr>
          <p:cNvPr id="6" name="Afbeelding 2" descr="nlklogo2">
            <a:extLst>
              <a:ext uri="{FF2B5EF4-FFF2-40B4-BE49-F238E27FC236}">
                <a16:creationId xmlns:a16="http://schemas.microsoft.com/office/drawing/2014/main" id="{5D624412-0E83-E3D7-7D6C-01F61616009D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1" y="0"/>
            <a:ext cx="971600" cy="1340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6149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D909DE14-F356-B900-A48A-06740032D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Stemmen </a:t>
            </a:r>
          </a:p>
        </p:txBody>
      </p:sp>
      <p:sp>
        <p:nvSpPr>
          <p:cNvPr id="17" name="Tijdelijke aanduiding voor inhoud 16">
            <a:extLst>
              <a:ext uri="{FF2B5EF4-FFF2-40B4-BE49-F238E27FC236}">
                <a16:creationId xmlns:a16="http://schemas.microsoft.com/office/drawing/2014/main" id="{87D9361B-C477-F748-1A58-13BDDB5D7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435510"/>
            <a:ext cx="6347714" cy="4605853"/>
          </a:xfrm>
        </p:spPr>
        <p:txBody>
          <a:bodyPr/>
          <a:lstStyle/>
          <a:p>
            <a:r>
              <a:rPr lang="nl-NL" dirty="0"/>
              <a:t>Voorstel 1: </a:t>
            </a:r>
            <a:r>
              <a:rPr lang="nl-NL" dirty="0" err="1"/>
              <a:t>Houtstook</a:t>
            </a:r>
            <a:r>
              <a:rPr lang="nl-NL" dirty="0"/>
              <a:t> niet toegestaan tussen 1 april en 1 oktober</a:t>
            </a:r>
          </a:p>
          <a:p>
            <a:r>
              <a:rPr lang="nl-NL" dirty="0"/>
              <a:t>Voorstel 2: kwaliteits- en veiligheidseisen aan kachels en rookkanalen. Vanaf overdracht tuin.</a:t>
            </a:r>
          </a:p>
          <a:p>
            <a:r>
              <a:rPr lang="nl-NL" dirty="0"/>
              <a:t>Voorstel 3: Invoeren van de richtlijnen voor goed stoken</a:t>
            </a:r>
          </a:p>
          <a:p>
            <a:r>
              <a:rPr lang="nl-NL" dirty="0"/>
              <a:t>Voorstel 4: beheerfonds</a:t>
            </a:r>
          </a:p>
          <a:p>
            <a:r>
              <a:rPr lang="nl-NL" dirty="0"/>
              <a:t>Voorstel 5: aanpassing bondsbouwvoorschriften</a:t>
            </a:r>
          </a:p>
          <a:p>
            <a:r>
              <a:rPr lang="nl-NL" dirty="0"/>
              <a:t>Voorstel 6: voorstel aanpassing grondslag waardebepaling tuin en beplanting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C995A45-6CD9-B9C8-F05D-48E78E33C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1A2DF-2A39-4888-B2B2-85A97DE22291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1907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1A2DF-2A39-4888-B2B2-85A97DE22291}" type="slidenum">
              <a:rPr lang="nl-NL" smtClean="0"/>
              <a:pPr/>
              <a:t>15</a:t>
            </a:fld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4294967295"/>
          </p:nvPr>
        </p:nvSpPr>
        <p:spPr>
          <a:xfrm>
            <a:off x="1219200" y="1700213"/>
            <a:ext cx="7924800" cy="4572000"/>
          </a:xfrm>
          <a:solidFill>
            <a:schemeClr val="bg1">
              <a:alpha val="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Opening &amp; welkom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Vaststellen agenda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Ingekomen stukken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Mededelingen Bestuur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Vaststellen notulen ALV mei 2023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Agenda Bond van Volkstuinders 9 december 2023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Vooruitkijken op 2024: beleid en begroting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De Commissies: jubileum, afscheid AC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Kijken naar de toekomst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Rondvraag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Sluiting</a:t>
            </a:r>
          </a:p>
        </p:txBody>
      </p:sp>
      <p:pic>
        <p:nvPicPr>
          <p:cNvPr id="8" name="Afbeelding 2" descr="nlklogo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1" y="0"/>
            <a:ext cx="971600" cy="1340138"/>
          </a:xfrm>
          <a:prstGeom prst="rect">
            <a:avLst/>
          </a:prstGeom>
          <a:noFill/>
        </p:spPr>
      </p:pic>
      <p:sp>
        <p:nvSpPr>
          <p:cNvPr id="7" name="Right Arrow 6"/>
          <p:cNvSpPr/>
          <p:nvPr/>
        </p:nvSpPr>
        <p:spPr>
          <a:xfrm>
            <a:off x="191070" y="3867471"/>
            <a:ext cx="989459" cy="432048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685800" y="514352"/>
            <a:ext cx="3886200" cy="1162050"/>
          </a:xfrm>
          <a:prstGeom prst="rect">
            <a:avLst/>
          </a:prstGeom>
          <a:ln>
            <a:noFill/>
          </a:ln>
        </p:spPr>
        <p:txBody>
          <a:bodyPr vert="horz" lIns="0" tIns="0" rIns="0" bIns="0" anchor="t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5600" b="1" kern="1200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l-NL" sz="2800">
                <a:solidFill>
                  <a:schemeClr val="tx1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273249081"/>
      </p:ext>
    </p:extLst>
  </p:cSld>
  <p:clrMapOvr>
    <a:masterClrMapping/>
  </p:clrMapOvr>
  <p:transition spd="slow">
    <p:wedg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u="sng" dirty="0"/>
              <a:t>Begroting 2024</a:t>
            </a:r>
            <a:br>
              <a:rPr lang="nl-NL" dirty="0"/>
            </a:br>
            <a:r>
              <a:rPr lang="nl-NL" dirty="0"/>
              <a:t>Algemene Ledenvergadering tuinpark NLK </a:t>
            </a:r>
            <a:br>
              <a:rPr lang="nl-NL" dirty="0"/>
            </a:br>
            <a:r>
              <a:rPr lang="nl-NL" dirty="0"/>
              <a:t>4 november 2023</a:t>
            </a:r>
          </a:p>
        </p:txBody>
      </p:sp>
      <p:pic>
        <p:nvPicPr>
          <p:cNvPr id="4" name="Picture 2"/>
          <p:cNvPicPr/>
          <p:nvPr/>
        </p:nvPicPr>
        <p:blipFill>
          <a:blip r:embed="rId3" cstate="print"/>
          <a:srcRect l="14619" t="15789" r="26128" b="58449"/>
          <a:stretch>
            <a:fillRect/>
          </a:stretch>
        </p:blipFill>
        <p:spPr bwMode="auto">
          <a:xfrm>
            <a:off x="0" y="3429000"/>
            <a:ext cx="914501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2857" y="537112"/>
            <a:ext cx="5344453" cy="1162050"/>
          </a:xfrm>
        </p:spPr>
        <p:txBody>
          <a:bodyPr anchor="t">
            <a:noAutofit/>
          </a:bodyPr>
          <a:lstStyle/>
          <a:p>
            <a:r>
              <a:rPr lang="nl-NL" sz="2800" dirty="0"/>
              <a:t>De Financiën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1A2DF-2A39-4888-B2B2-85A97DE22291}" type="slidenum">
              <a:rPr lang="nl-NL" smtClean="0"/>
              <a:pPr/>
              <a:t>17</a:t>
            </a:fld>
            <a:endParaRPr lang="nl-NL"/>
          </a:p>
        </p:txBody>
      </p:sp>
      <p:pic>
        <p:nvPicPr>
          <p:cNvPr id="7" name="Afbeelding 2" descr="nlklogo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1" y="0"/>
            <a:ext cx="971600" cy="1340138"/>
          </a:xfrm>
          <a:prstGeom prst="rect">
            <a:avLst/>
          </a:prstGeom>
          <a:noFill/>
        </p:spPr>
      </p:pic>
      <p:pic>
        <p:nvPicPr>
          <p:cNvPr id="1026" name="Picture 2" descr="All Country Currency Symbol Animated GIF Images ...">
            <a:extLst>
              <a:ext uri="{FF2B5EF4-FFF2-40B4-BE49-F238E27FC236}">
                <a16:creationId xmlns:a16="http://schemas.microsoft.com/office/drawing/2014/main" id="{63E7E6DA-3C36-2FF2-ADF1-F93E05763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132856"/>
            <a:ext cx="3018631" cy="301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290768"/>
      </p:ext>
    </p:extLst>
  </p:cSld>
  <p:clrMapOvr>
    <a:masterClrMapping/>
  </p:clrMapOvr>
  <p:transition spd="slow">
    <p:wedg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2857" y="537112"/>
            <a:ext cx="5344453" cy="1162050"/>
          </a:xfrm>
        </p:spPr>
        <p:txBody>
          <a:bodyPr anchor="t">
            <a:noAutofit/>
          </a:bodyPr>
          <a:lstStyle/>
          <a:p>
            <a:r>
              <a:rPr lang="nl-NL" sz="2800" dirty="0"/>
              <a:t>Even opfrissen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1A2DF-2A39-4888-B2B2-85A97DE22291}" type="slidenum">
              <a:rPr lang="nl-NL" smtClean="0"/>
              <a:pPr/>
              <a:t>18</a:t>
            </a:fld>
            <a:endParaRPr lang="nl-NL"/>
          </a:p>
        </p:txBody>
      </p:sp>
      <p:pic>
        <p:nvPicPr>
          <p:cNvPr id="7" name="Afbeelding 2" descr="nlklogo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1" y="0"/>
            <a:ext cx="971600" cy="1340138"/>
          </a:xfrm>
          <a:prstGeom prst="rect">
            <a:avLst/>
          </a:prstGeom>
          <a:noFill/>
        </p:spPr>
      </p:pic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468686A6-A09B-29EE-F5BA-A82301F9787F}"/>
              </a:ext>
            </a:extLst>
          </p:cNvPr>
          <p:cNvGraphicFramePr>
            <a:graphicFrameLocks noGrp="1"/>
          </p:cNvGraphicFramePr>
          <p:nvPr/>
        </p:nvGraphicFramePr>
        <p:xfrm>
          <a:off x="534380" y="1118137"/>
          <a:ext cx="8075240" cy="552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5749">
                  <a:extLst>
                    <a:ext uri="{9D8B030D-6E8A-4147-A177-3AD203B41FA5}">
                      <a16:colId xmlns:a16="http://schemas.microsoft.com/office/drawing/2014/main" val="1010791750"/>
                    </a:ext>
                  </a:extLst>
                </a:gridCol>
                <a:gridCol w="5799491">
                  <a:extLst>
                    <a:ext uri="{9D8B030D-6E8A-4147-A177-3AD203B41FA5}">
                      <a16:colId xmlns:a16="http://schemas.microsoft.com/office/drawing/2014/main" val="41027607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Naam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Uitleg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0449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800" dirty="0"/>
                        <a:t>Reguliere uitgaven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Jaarlijkse reguliere uitgaven die worden betaald door de leden middels de tuincontributie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9966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800" dirty="0"/>
                        <a:t>Investeringen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Betaald uit reserves om grote uitgaven (bijv. nieuwe machine) te doen in sommige jaren. Voor deze uitgaven wordt in principe gespaard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5801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800" dirty="0" err="1"/>
                        <a:t>Bestemmings-reserves</a:t>
                      </a:r>
                      <a:br>
                        <a:rPr lang="nl-NL" sz="1800" dirty="0"/>
                      </a:br>
                      <a:r>
                        <a:rPr lang="nl-NL" sz="1800" dirty="0"/>
                        <a:t>(voor grote, toekomstige uitgaven)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Worden gebruikt worden voor een specifiek bestedingsdoel, waaronder: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600" dirty="0"/>
                        <a:t>De reserve nieuw materieel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600" dirty="0"/>
                        <a:t>De reserve Jubileum voor onze jubileum activiteiten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600" dirty="0"/>
                        <a:t>De reserve inventaris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600" dirty="0"/>
                        <a:t>De reserve jeugdactiviteiten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600" dirty="0"/>
                        <a:t>De reserve toekomst park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88214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800" dirty="0"/>
                        <a:t>Algemene reserve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Continuïteitsreserve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2574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800" dirty="0"/>
                        <a:t>Voorzieningen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Gelden die opzijgezet worden waarvan we weten dat we dat te zijner tijd uit moeten geven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600" dirty="0"/>
                        <a:t>De voorziening onderhoud gebouwen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600" dirty="0"/>
                        <a:t>De voorziening onderhoud tuinpark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600" dirty="0"/>
                        <a:t>De voorziening onderhoud bomen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6128161"/>
                  </a:ext>
                </a:extLst>
              </a:tr>
            </a:tbl>
          </a:graphicData>
        </a:graphic>
      </p:graphicFrame>
      <p:pic>
        <p:nvPicPr>
          <p:cNvPr id="5" name="Afbeelding 5">
            <a:extLst>
              <a:ext uri="{FF2B5EF4-FFF2-40B4-BE49-F238E27FC236}">
                <a16:creationId xmlns:a16="http://schemas.microsoft.com/office/drawing/2014/main" id="{1063A21F-050F-12B7-357B-4B2F43247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8107" y="5806523"/>
            <a:ext cx="747664" cy="598727"/>
          </a:xfrm>
          <a:prstGeom prst="rect">
            <a:avLst/>
          </a:prstGeom>
        </p:spPr>
      </p:pic>
      <p:pic>
        <p:nvPicPr>
          <p:cNvPr id="6" name="Afbeelding 7">
            <a:extLst>
              <a:ext uri="{FF2B5EF4-FFF2-40B4-BE49-F238E27FC236}">
                <a16:creationId xmlns:a16="http://schemas.microsoft.com/office/drawing/2014/main" id="{9539982A-20FB-B14D-5069-654A54737A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6279" y="4169126"/>
            <a:ext cx="580971" cy="580971"/>
          </a:xfrm>
          <a:prstGeom prst="rect">
            <a:avLst/>
          </a:prstGeom>
        </p:spPr>
      </p:pic>
      <p:pic>
        <p:nvPicPr>
          <p:cNvPr id="8" name="Afbeelding 10">
            <a:extLst>
              <a:ext uri="{FF2B5EF4-FFF2-40B4-BE49-F238E27FC236}">
                <a16:creationId xmlns:a16="http://schemas.microsoft.com/office/drawing/2014/main" id="{2BA636A7-5DB6-54D5-191B-510CA412CE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2456" y="3336030"/>
            <a:ext cx="653315" cy="491878"/>
          </a:xfrm>
          <a:prstGeom prst="rect">
            <a:avLst/>
          </a:prstGeom>
        </p:spPr>
      </p:pic>
      <p:pic>
        <p:nvPicPr>
          <p:cNvPr id="11" name="Afbeelding 13">
            <a:extLst>
              <a:ext uri="{FF2B5EF4-FFF2-40B4-BE49-F238E27FC236}">
                <a16:creationId xmlns:a16="http://schemas.microsoft.com/office/drawing/2014/main" id="{E62901A7-A5D8-8103-A3AD-3556E5655CC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925" t="18554" r="12927" b="12594"/>
          <a:stretch/>
        </p:blipFill>
        <p:spPr>
          <a:xfrm>
            <a:off x="6547915" y="4169126"/>
            <a:ext cx="595250" cy="55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791639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2857" y="537112"/>
            <a:ext cx="5344453" cy="1162050"/>
          </a:xfrm>
        </p:spPr>
        <p:txBody>
          <a:bodyPr anchor="t">
            <a:noAutofit/>
          </a:bodyPr>
          <a:lstStyle/>
          <a:p>
            <a:r>
              <a:rPr lang="nl-NL" sz="2800" dirty="0"/>
              <a:t>Concept Begroting 2024 [1/4]: Overzicht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23528" y="3283974"/>
            <a:ext cx="8363272" cy="3313378"/>
          </a:xfrm>
        </p:spPr>
        <p:txBody>
          <a:bodyPr>
            <a:noAutofit/>
          </a:bodyPr>
          <a:lstStyle/>
          <a:p>
            <a:r>
              <a:rPr lang="nl-NL" sz="2000" dirty="0"/>
              <a:t>Voor 2023 begroten we op een begrotingsoverschot van €5.133</a:t>
            </a:r>
          </a:p>
          <a:p>
            <a:r>
              <a:rPr lang="nl-NL" sz="2000" dirty="0"/>
              <a:t>Opbouw voorzieningen en reserveringen uit Resultaat 2024 (relatie met MJOP):	</a:t>
            </a:r>
          </a:p>
          <a:p>
            <a:pPr lvl="1"/>
            <a:r>
              <a:rPr lang="nl-NL" sz="1400" dirty="0"/>
              <a:t>Voorziening Onderhoud Tuinpark:	   € 258 </a:t>
            </a:r>
          </a:p>
          <a:p>
            <a:pPr lvl="1"/>
            <a:r>
              <a:rPr lang="nl-NL" sz="1400" dirty="0"/>
              <a:t>Voorziening Onderhoud gebouw:	 € 1.075 </a:t>
            </a:r>
          </a:p>
          <a:p>
            <a:pPr lvl="1"/>
            <a:r>
              <a:rPr lang="nl-NL" sz="1400" dirty="0"/>
              <a:t>Reserve machines:		 € 1.500 </a:t>
            </a:r>
          </a:p>
          <a:p>
            <a:pPr lvl="1"/>
            <a:r>
              <a:rPr lang="nl-NL" sz="1400" dirty="0"/>
              <a:t>Reserve inventaris:		   € 250 </a:t>
            </a:r>
          </a:p>
          <a:p>
            <a:pPr lvl="1"/>
            <a:r>
              <a:rPr lang="nl-NL" sz="1400" dirty="0"/>
              <a:t>Reserve Toekomst Tuinpark:	 € 1.500 </a:t>
            </a:r>
          </a:p>
          <a:p>
            <a:pPr lvl="1"/>
            <a:r>
              <a:rPr lang="nl-NL" sz="1400" dirty="0"/>
              <a:t>Reserve Jeugd:	 		   € 250 </a:t>
            </a:r>
          </a:p>
          <a:p>
            <a:pPr lvl="1"/>
            <a:r>
              <a:rPr lang="nl-NL" sz="1400" dirty="0"/>
              <a:t>Reserve Jubileum:	 	   € 300</a:t>
            </a:r>
            <a:endParaRPr lang="nl-NL" sz="18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1A2DF-2A39-4888-B2B2-85A97DE22291}" type="slidenum">
              <a:rPr lang="nl-NL" smtClean="0"/>
              <a:pPr/>
              <a:t>19</a:t>
            </a:fld>
            <a:endParaRPr lang="nl-NL"/>
          </a:p>
        </p:txBody>
      </p:sp>
      <p:pic>
        <p:nvPicPr>
          <p:cNvPr id="7" name="Afbeelding 2" descr="nlklogo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1" y="0"/>
            <a:ext cx="971600" cy="1340138"/>
          </a:xfrm>
          <a:prstGeom prst="rect">
            <a:avLst/>
          </a:prstGeom>
          <a:noFill/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57311" y="0"/>
            <a:ext cx="1842080" cy="1705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3B1C4D-633A-2A4E-DF44-ACD5051C01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856" y="1587601"/>
            <a:ext cx="5530367" cy="173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063704"/>
      </p:ext>
    </p:extLst>
  </p:cSld>
  <p:clrMapOvr>
    <a:masterClrMapping/>
  </p:clrMapOvr>
  <p:transition spd="slow"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1A2DF-2A39-4888-B2B2-85A97DE22291}" type="slidenum">
              <a:rPr lang="nl-NL" smtClean="0"/>
              <a:pPr/>
              <a:t>2</a:t>
            </a:fld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4294967295"/>
          </p:nvPr>
        </p:nvSpPr>
        <p:spPr>
          <a:xfrm>
            <a:off x="1219200" y="1700213"/>
            <a:ext cx="7924800" cy="4572000"/>
          </a:xfrm>
          <a:solidFill>
            <a:schemeClr val="bg1">
              <a:alpha val="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Opening &amp; welkom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Vaststellen agenda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Ingekomen stukken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Mededelingen Bestuur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Vaststellen notulen ALV mei 2023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Agenda Bond van Volkstuinders 9 december 2023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Vooruitkijken op 2024: beleid en begroting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De Commissies: jubileum, afscheid AC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Kijken naar de toekomst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Rondvraag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Sluiting</a:t>
            </a:r>
          </a:p>
        </p:txBody>
      </p:sp>
      <p:pic>
        <p:nvPicPr>
          <p:cNvPr id="8" name="Afbeelding 2" descr="nlklogo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1" y="0"/>
            <a:ext cx="971600" cy="1340138"/>
          </a:xfrm>
          <a:prstGeom prst="rect">
            <a:avLst/>
          </a:prstGeom>
          <a:noFill/>
        </p:spPr>
      </p:pic>
      <p:sp>
        <p:nvSpPr>
          <p:cNvPr id="7" name="Right Arrow 6"/>
          <p:cNvSpPr/>
          <p:nvPr/>
        </p:nvSpPr>
        <p:spPr>
          <a:xfrm>
            <a:off x="191070" y="1676402"/>
            <a:ext cx="989459" cy="432048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685800" y="514352"/>
            <a:ext cx="3886200" cy="1162050"/>
          </a:xfrm>
          <a:prstGeom prst="rect">
            <a:avLst/>
          </a:prstGeom>
          <a:ln>
            <a:noFill/>
          </a:ln>
        </p:spPr>
        <p:txBody>
          <a:bodyPr vert="horz" lIns="0" tIns="0" rIns="0" bIns="0" anchor="t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5600" b="1" kern="1200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l-NL" sz="2800">
                <a:solidFill>
                  <a:schemeClr val="tx1"/>
                </a:solidFill>
              </a:rPr>
              <a:t>Agenda</a:t>
            </a:r>
          </a:p>
        </p:txBody>
      </p:sp>
    </p:spTree>
  </p:cSld>
  <p:clrMapOvr>
    <a:masterClrMapping/>
  </p:clrMapOvr>
  <p:transition spd="slow">
    <p:wedg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2857" y="537112"/>
            <a:ext cx="5344453" cy="1162050"/>
          </a:xfrm>
        </p:spPr>
        <p:txBody>
          <a:bodyPr anchor="t">
            <a:noAutofit/>
          </a:bodyPr>
          <a:lstStyle/>
          <a:p>
            <a:r>
              <a:rPr lang="nl-NL" sz="2800" dirty="0"/>
              <a:t>Concept Begroting 2024 [2/4]:</a:t>
            </a:r>
            <a:br>
              <a:rPr lang="nl-NL" sz="2800" dirty="0"/>
            </a:br>
            <a:r>
              <a:rPr lang="nl-NL" sz="2800" dirty="0"/>
              <a:t>Details gegevens jaarnota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1A2DF-2A39-4888-B2B2-85A97DE22291}" type="slidenum">
              <a:rPr lang="nl-NL" smtClean="0"/>
              <a:pPr/>
              <a:t>20</a:t>
            </a:fld>
            <a:endParaRPr lang="nl-NL"/>
          </a:p>
        </p:txBody>
      </p:sp>
      <p:pic>
        <p:nvPicPr>
          <p:cNvPr id="7" name="Afbeelding 2" descr="nlklogo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1" y="0"/>
            <a:ext cx="971600" cy="1340138"/>
          </a:xfrm>
          <a:prstGeom prst="rect">
            <a:avLst/>
          </a:prstGeom>
          <a:noFill/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57311" y="0"/>
            <a:ext cx="1842080" cy="1705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8CF0C8CD-3F88-A09F-8D91-AD63A4E18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4797152"/>
            <a:ext cx="2126583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E44B9BAE-6DB2-2002-382C-1359F0EA56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7890" y="4875996"/>
            <a:ext cx="2377440" cy="15773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694909-A2C2-444F-8C81-678EE99F63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5615" y="1790454"/>
            <a:ext cx="6780486" cy="264665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44FAB87-EBBA-62A9-E6FE-4DB4A027AE51}"/>
              </a:ext>
            </a:extLst>
          </p:cNvPr>
          <p:cNvSpPr txBox="1"/>
          <p:nvPr/>
        </p:nvSpPr>
        <p:spPr>
          <a:xfrm>
            <a:off x="5487890" y="4437112"/>
            <a:ext cx="13789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100" i="1" dirty="0"/>
              <a:t>Afgeronde bedragen</a:t>
            </a:r>
          </a:p>
        </p:txBody>
      </p:sp>
    </p:spTree>
    <p:extLst>
      <p:ext uri="{BB962C8B-B14F-4D97-AF65-F5344CB8AC3E}">
        <p14:creationId xmlns:p14="http://schemas.microsoft.com/office/powerpoint/2010/main" val="1715835796"/>
      </p:ext>
    </p:extLst>
  </p:cSld>
  <p:clrMapOvr>
    <a:masterClrMapping/>
  </p:clrMapOvr>
  <p:transition spd="slow">
    <p:wedg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2857" y="537112"/>
            <a:ext cx="5344453" cy="1162050"/>
          </a:xfrm>
        </p:spPr>
        <p:txBody>
          <a:bodyPr anchor="t">
            <a:noAutofit/>
          </a:bodyPr>
          <a:lstStyle/>
          <a:p>
            <a:r>
              <a:rPr lang="nl-NL" sz="2800" dirty="0"/>
              <a:t>Concept Begroting 2024 [3/4]:</a:t>
            </a:r>
            <a:br>
              <a:rPr lang="nl-NL" sz="2800" dirty="0"/>
            </a:br>
            <a:r>
              <a:rPr lang="nl-NL" sz="2800" dirty="0"/>
              <a:t>MJOP (en opbouw voorziening)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23528" y="1891854"/>
            <a:ext cx="8064896" cy="4966146"/>
          </a:xfrm>
        </p:spPr>
        <p:txBody>
          <a:bodyPr>
            <a:noAutofit/>
          </a:bodyPr>
          <a:lstStyle/>
          <a:p>
            <a:r>
              <a:rPr lang="nl-NL" sz="2000" dirty="0"/>
              <a:t>MJOP = Meer Jaren </a:t>
            </a:r>
            <a:r>
              <a:rPr lang="nl-NL" sz="2000" dirty="0" err="1"/>
              <a:t>OnderhoudsPlan</a:t>
            </a:r>
            <a:r>
              <a:rPr lang="nl-NL" sz="2000" dirty="0"/>
              <a:t> en bevat:</a:t>
            </a:r>
          </a:p>
          <a:p>
            <a:pPr lvl="1"/>
            <a:r>
              <a:rPr lang="nl-NL" sz="1800" dirty="0"/>
              <a:t>Reserves – zaken met een specifiek bestedingsdoel</a:t>
            </a:r>
          </a:p>
          <a:p>
            <a:pPr lvl="1"/>
            <a:r>
              <a:rPr lang="nl-NL" sz="1800" dirty="0"/>
              <a:t>Voorzieningen – geld dat opzij gezet wordt</a:t>
            </a:r>
            <a:br>
              <a:rPr lang="nl-NL" sz="1800" dirty="0"/>
            </a:br>
            <a:r>
              <a:rPr lang="nl-NL" sz="1800" dirty="0"/>
              <a:t>waarvan we weten dat we dat t.z.t. uit moeten geven</a:t>
            </a:r>
          </a:p>
          <a:p>
            <a:r>
              <a:rPr lang="nl-NL" sz="2000" dirty="0"/>
              <a:t>Vanaf 1 juli 2022 hebben we te maken met het nieuwe onderhoudsfonds</a:t>
            </a:r>
          </a:p>
          <a:p>
            <a:pPr lvl="1"/>
            <a:r>
              <a:rPr lang="nl-NL" sz="1800" dirty="0"/>
              <a:t>Verwachte toelage vanuit de </a:t>
            </a:r>
            <a:r>
              <a:rPr lang="nl-NL" sz="1800" dirty="0" err="1"/>
              <a:t>BvV</a:t>
            </a:r>
            <a:r>
              <a:rPr lang="nl-NL" sz="1800" dirty="0"/>
              <a:t> opgenomen in het MJOP voor de komende 10 jaren; bedragen blijven nog onzeker</a:t>
            </a:r>
          </a:p>
          <a:p>
            <a:r>
              <a:rPr lang="nl-NL" sz="2000" dirty="0"/>
              <a:t>Omdat we positief begroten, hebben we de bijdrage voor opbouw voorziening volgens MJOP </a:t>
            </a:r>
            <a:r>
              <a:rPr lang="nl-NL" sz="2000" u="sng" dirty="0"/>
              <a:t>verlaagd</a:t>
            </a:r>
            <a:r>
              <a:rPr lang="nl-NL" sz="2000" dirty="0"/>
              <a:t> naar €10 per tuin</a:t>
            </a:r>
          </a:p>
          <a:p>
            <a:pPr lvl="1"/>
            <a:r>
              <a:rPr lang="nl-NL" sz="1800" dirty="0"/>
              <a:t>Toekomst tuinpark, aanschaf / onderhoud machines, jubileum</a:t>
            </a:r>
          </a:p>
          <a:p>
            <a:pPr lvl="1"/>
            <a:r>
              <a:rPr lang="nl-NL" sz="1800" dirty="0"/>
              <a:t>Onderhoud complex, onderhoud gebouwen</a:t>
            </a:r>
          </a:p>
          <a:p>
            <a:pPr lvl="1"/>
            <a:endParaRPr lang="nl-NL" sz="1800" dirty="0"/>
          </a:p>
          <a:p>
            <a:endParaRPr lang="nl-NL" sz="20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1A2DF-2A39-4888-B2B2-85A97DE22291}" type="slidenum">
              <a:rPr lang="nl-NL" smtClean="0"/>
              <a:pPr/>
              <a:t>21</a:t>
            </a:fld>
            <a:endParaRPr lang="nl-NL"/>
          </a:p>
        </p:txBody>
      </p:sp>
      <p:pic>
        <p:nvPicPr>
          <p:cNvPr id="7" name="Afbeelding 2" descr="nlklogo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1" y="0"/>
            <a:ext cx="971600" cy="1340138"/>
          </a:xfrm>
          <a:prstGeom prst="rect">
            <a:avLst/>
          </a:prstGeom>
          <a:noFill/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57311" y="0"/>
            <a:ext cx="1842080" cy="1705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46795289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4750296" cy="1162050"/>
          </a:xfrm>
        </p:spPr>
        <p:txBody>
          <a:bodyPr anchor="t"/>
          <a:lstStyle/>
          <a:p>
            <a:r>
              <a:rPr lang="nl-NL" sz="2800" dirty="0"/>
              <a:t>Concept Begroting 2024 [4/4]</a:t>
            </a:r>
          </a:p>
        </p:txBody>
      </p:sp>
      <p:pic>
        <p:nvPicPr>
          <p:cNvPr id="1026" name="Picture 2" descr="C:\Users\Sandra\AppData\Local\Microsoft\Windows\Temporary Internet Files\Content.Outlook\MOKLQF09\rondvraag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04301" y="1611861"/>
            <a:ext cx="5231795" cy="3915671"/>
          </a:xfrm>
          <a:prstGeom prst="rect">
            <a:avLst/>
          </a:prstGeom>
          <a:noFill/>
        </p:spPr>
      </p:pic>
      <p:pic>
        <p:nvPicPr>
          <p:cNvPr id="9" name="Afbeelding 2" descr="nlklogo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1" y="0"/>
            <a:ext cx="971600" cy="1340138"/>
          </a:xfrm>
          <a:prstGeom prst="rect">
            <a:avLst/>
          </a:prstGeom>
          <a:noFill/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1A2DF-2A39-4888-B2B2-85A97DE22291}" type="slidenum">
              <a:rPr lang="nl-NL" smtClean="0"/>
              <a:pPr/>
              <a:t>22</a:t>
            </a:fld>
            <a:endParaRPr lang="nl-NL"/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140DAE54-F32C-3A65-FFC3-5DB568290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57311" y="0"/>
            <a:ext cx="1842080" cy="1705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7E49E7E-0254-F155-BA85-F5587BEB1978}"/>
              </a:ext>
            </a:extLst>
          </p:cNvPr>
          <p:cNvSpPr txBox="1"/>
          <p:nvPr/>
        </p:nvSpPr>
        <p:spPr>
          <a:xfrm>
            <a:off x="2831852" y="5648464"/>
            <a:ext cx="59406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000" dirty="0"/>
              <a:t>En dan heb ik nog een vraag:</a:t>
            </a:r>
          </a:p>
          <a:p>
            <a:pPr algn="ctr"/>
            <a:r>
              <a:rPr lang="nl-NL" sz="2000" i="1" dirty="0"/>
              <a:t>Wordt de Begroting 2024 door de ALV goedgekeurd?</a:t>
            </a:r>
          </a:p>
        </p:txBody>
      </p:sp>
    </p:spTree>
    <p:extLst>
      <p:ext uri="{BB962C8B-B14F-4D97-AF65-F5344CB8AC3E}">
        <p14:creationId xmlns:p14="http://schemas.microsoft.com/office/powerpoint/2010/main" val="1145104463"/>
      </p:ext>
    </p:extLst>
  </p:cSld>
  <p:clrMapOvr>
    <a:masterClrMapping/>
  </p:clrMapOvr>
  <p:transition spd="slow"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1A2DF-2A39-4888-B2B2-85A97DE22291}" type="slidenum">
              <a:rPr lang="nl-NL" smtClean="0"/>
              <a:pPr/>
              <a:t>23</a:t>
            </a:fld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4294967295"/>
          </p:nvPr>
        </p:nvSpPr>
        <p:spPr>
          <a:xfrm>
            <a:off x="1219200" y="1700213"/>
            <a:ext cx="7924800" cy="4572000"/>
          </a:xfrm>
          <a:solidFill>
            <a:schemeClr val="bg1">
              <a:alpha val="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Opening &amp; welkom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Vaststellen agenda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Ingekomen stukken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Mededelingen Bestuur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Vaststellen notulen ALV mei 2023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Agenda Bond van Volkstuinders 9 december 2023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Vooruitkijken op 2024: beleid en begroting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De Commissies: jubileum, afscheid AC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Kijken naar de toekomst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Rondvraag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Sluiting</a:t>
            </a:r>
          </a:p>
        </p:txBody>
      </p:sp>
      <p:pic>
        <p:nvPicPr>
          <p:cNvPr id="8" name="Afbeelding 2" descr="nlklogo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1" y="0"/>
            <a:ext cx="971600" cy="1340138"/>
          </a:xfrm>
          <a:prstGeom prst="rect">
            <a:avLst/>
          </a:prstGeom>
          <a:noFill/>
        </p:spPr>
      </p:pic>
      <p:sp>
        <p:nvSpPr>
          <p:cNvPr id="7" name="Right Arrow 6"/>
          <p:cNvSpPr/>
          <p:nvPr/>
        </p:nvSpPr>
        <p:spPr>
          <a:xfrm>
            <a:off x="191070" y="4287613"/>
            <a:ext cx="989459" cy="432048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685800" y="514352"/>
            <a:ext cx="3886200" cy="1162050"/>
          </a:xfrm>
          <a:prstGeom prst="rect">
            <a:avLst/>
          </a:prstGeom>
          <a:ln>
            <a:noFill/>
          </a:ln>
        </p:spPr>
        <p:txBody>
          <a:bodyPr vert="horz" lIns="0" tIns="0" rIns="0" bIns="0" anchor="t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5600" b="1" kern="1200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l-NL" sz="2800">
                <a:solidFill>
                  <a:schemeClr val="tx1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962050686"/>
      </p:ext>
    </p:extLst>
  </p:cSld>
  <p:clrMapOvr>
    <a:masterClrMapping/>
  </p:clrMapOvr>
  <p:transition spd="slow">
    <p:wedg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FDAA54-728F-EA85-DAC7-1D0B891F4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Terugblik jeugd/jubileum/afscheid Linda en Annie van de AC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FBF4D7C-FC6E-4FA9-B429-4E665C0CBA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2F7ECD7-6DD1-505F-CC53-B72F6E775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1A2DF-2A39-4888-B2B2-85A97DE22291}" type="slidenum">
              <a:rPr lang="nl-NL" smtClean="0"/>
              <a:pPr/>
              <a:t>24</a:t>
            </a:fld>
            <a:endParaRPr lang="nl-NL"/>
          </a:p>
        </p:txBody>
      </p:sp>
      <p:pic>
        <p:nvPicPr>
          <p:cNvPr id="5" name="Afbeelding 2" descr="nlklogo2">
            <a:extLst>
              <a:ext uri="{FF2B5EF4-FFF2-40B4-BE49-F238E27FC236}">
                <a16:creationId xmlns:a16="http://schemas.microsoft.com/office/drawing/2014/main" id="{5BD650EA-D6F7-4FE5-8D0F-46098B68BE2B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1" y="0"/>
            <a:ext cx="971600" cy="1340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407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59221E-C00C-FE7C-D136-516736919F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5989" y="2287348"/>
            <a:ext cx="5825202" cy="1234727"/>
          </a:xfrm>
        </p:spPr>
        <p:txBody>
          <a:bodyPr/>
          <a:lstStyle/>
          <a:p>
            <a:r>
              <a:rPr lang="nl-NL" dirty="0"/>
              <a:t>Tuinseizoen 2023 Jeugdcommissie NLK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FB0F20A-CD1F-4BBD-B52D-115D47795B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57" y="2682096"/>
            <a:ext cx="2723323" cy="3631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63386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B838C1-E45E-14C0-2E88-3D1B2C65F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Terugblik 2023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F7D778B-5B7B-4565-4992-86AB297C9D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Paaseieren zoeken </a:t>
            </a:r>
          </a:p>
          <a:p>
            <a:r>
              <a:rPr lang="nl-NL" dirty="0"/>
              <a:t>Opening jubileum</a:t>
            </a:r>
          </a:p>
          <a:p>
            <a:r>
              <a:rPr lang="nl-NL" dirty="0"/>
              <a:t>Moederdag knutselen </a:t>
            </a:r>
          </a:p>
          <a:p>
            <a:r>
              <a:rPr lang="nl-NL" dirty="0"/>
              <a:t>Vaderdag knutselen </a:t>
            </a:r>
          </a:p>
          <a:p>
            <a:r>
              <a:rPr lang="nl-NL" dirty="0"/>
              <a:t>Tentenkamp</a:t>
            </a:r>
          </a:p>
          <a:p>
            <a:r>
              <a:rPr lang="nl-NL" dirty="0"/>
              <a:t>Kinderbingo </a:t>
            </a:r>
          </a:p>
          <a:p>
            <a:r>
              <a:rPr lang="nl-NL" dirty="0"/>
              <a:t>Eindfeest  </a:t>
            </a:r>
          </a:p>
          <a:p>
            <a:r>
              <a:rPr lang="nl-NL" dirty="0"/>
              <a:t>Sinterklaas </a:t>
            </a:r>
          </a:p>
        </p:txBody>
      </p:sp>
    </p:spTree>
    <p:extLst>
      <p:ext uri="{BB962C8B-B14F-4D97-AF65-F5344CB8AC3E}">
        <p14:creationId xmlns:p14="http://schemas.microsoft.com/office/powerpoint/2010/main" val="16348522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C0F462F5-614F-4558-A5B9-B3D3CE53927D}"/>
              </a:ext>
            </a:extLst>
          </p:cNvPr>
          <p:cNvSpPr txBox="1"/>
          <p:nvPr/>
        </p:nvSpPr>
        <p:spPr>
          <a:xfrm>
            <a:off x="685800" y="1482786"/>
            <a:ext cx="3955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accent1"/>
                </a:solidFill>
              </a:rPr>
              <a:t>Opening jubileum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0715DA27-7A3F-4F72-935E-6E4115FC73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67" y="2157423"/>
            <a:ext cx="1803020" cy="3205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A750BCB5-D481-4C0E-9BD0-E79E02E537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026" y="2007083"/>
            <a:ext cx="2753139" cy="1548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3904F1E8-2643-4113-9A68-159A21781D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026" y="3860102"/>
            <a:ext cx="2844801" cy="1600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9D9F07DC-A989-4545-B771-567E932B9F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905" y="2007083"/>
            <a:ext cx="1803020" cy="3205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43011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C83A14-A96F-BA37-FB17-733DC45E3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Moederdag knutselen </a:t>
            </a: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5B0DB667-7AA3-4CFF-8E8F-5564998325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29946" y="2683677"/>
            <a:ext cx="3490815" cy="1963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4C8F02E9-2873-4F9F-A6B2-30AFF036A9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1400" y="2219012"/>
            <a:ext cx="3207854" cy="2405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244F764E-570B-4CF8-92A0-7C4B5585A5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94253" y="2219014"/>
            <a:ext cx="3207854" cy="2405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32483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4EECB5B9-CC27-454F-B7DF-EF7C6E480052}"/>
              </a:ext>
            </a:extLst>
          </p:cNvPr>
          <p:cNvSpPr txBox="1"/>
          <p:nvPr/>
        </p:nvSpPr>
        <p:spPr>
          <a:xfrm>
            <a:off x="606286" y="1155425"/>
            <a:ext cx="35383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700" dirty="0">
                <a:solidFill>
                  <a:schemeClr val="accent1"/>
                </a:solidFill>
              </a:rPr>
              <a:t>Tentenkamp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3466B22-D8BB-472D-8A7B-24AE8ED4F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40" y="1640173"/>
            <a:ext cx="1626749" cy="2168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32A8BC8-1416-4CC9-A5D5-19042B09B8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895" y="3429001"/>
            <a:ext cx="1626749" cy="2168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2AE12D30-0974-4789-BC90-307AF921FA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896" y="1014008"/>
            <a:ext cx="2891999" cy="2168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8939DF5E-A889-455B-83E6-D8C66EA501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896" y="3533576"/>
            <a:ext cx="3080556" cy="2310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9188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1A2DF-2A39-4888-B2B2-85A97DE22291}" type="slidenum">
              <a:rPr lang="nl-NL" smtClean="0"/>
              <a:pPr/>
              <a:t>3</a:t>
            </a:fld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4294967295"/>
          </p:nvPr>
        </p:nvSpPr>
        <p:spPr>
          <a:xfrm>
            <a:off x="1219200" y="1700213"/>
            <a:ext cx="7924800" cy="4572000"/>
          </a:xfrm>
          <a:solidFill>
            <a:schemeClr val="bg1">
              <a:alpha val="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Opening &amp; welkom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Vaststellen agenda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Ingekomen stukken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Mededelingen Bestuur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Vaststellen notulen ALV mei 2023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Agenda Bond van Volkstuinders 9 december 2023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Vooruitkijken op 2024: beleid en begroting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De Commissies: jubileum, afscheid AC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Kijken naar de toekomst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Rondvraag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Sluiting</a:t>
            </a:r>
          </a:p>
        </p:txBody>
      </p:sp>
      <p:pic>
        <p:nvPicPr>
          <p:cNvPr id="8" name="Afbeelding 2" descr="nlklogo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1" y="0"/>
            <a:ext cx="971600" cy="1340138"/>
          </a:xfrm>
          <a:prstGeom prst="rect">
            <a:avLst/>
          </a:prstGeom>
          <a:noFill/>
        </p:spPr>
      </p:pic>
      <p:sp>
        <p:nvSpPr>
          <p:cNvPr id="7" name="Right Arrow 6"/>
          <p:cNvSpPr/>
          <p:nvPr/>
        </p:nvSpPr>
        <p:spPr>
          <a:xfrm>
            <a:off x="191070" y="1998136"/>
            <a:ext cx="989459" cy="432048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685800" y="514352"/>
            <a:ext cx="3886200" cy="1162050"/>
          </a:xfrm>
          <a:prstGeom prst="rect">
            <a:avLst/>
          </a:prstGeom>
          <a:ln>
            <a:noFill/>
          </a:ln>
        </p:spPr>
        <p:txBody>
          <a:bodyPr vert="horz" lIns="0" tIns="0" rIns="0" bIns="0" anchor="t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5600" b="1" kern="1200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l-NL" sz="2800">
                <a:solidFill>
                  <a:schemeClr val="tx1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221360372"/>
      </p:ext>
    </p:extLst>
  </p:cSld>
  <p:clrMapOvr>
    <a:masterClrMapping/>
  </p:clrMapOvr>
  <p:transition spd="slow">
    <p:wedg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90349C-8D2E-A552-421E-BFCEF8BD2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Vaderdag knutselen </a:t>
            </a: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54A72E3D-6951-427D-8B7E-D54DAC0C6E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81" y="1809751"/>
            <a:ext cx="3514035" cy="2635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35F56366-3C37-4C94-991F-8E4109EFB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036" y="1086310"/>
            <a:ext cx="3514036" cy="4685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41202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AEF5B7-BD52-2A75-C4EF-25F8322ED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Kinderbingo </a:t>
            </a: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0641F11A-1F7D-438E-94C5-9278D3C9AC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52" y="1901221"/>
            <a:ext cx="2183308" cy="2911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997E76A0-27E4-4879-8543-4B513FD0EE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278" y="1146722"/>
            <a:ext cx="3088874" cy="2316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D21E8BFB-7A00-4E2E-B2B0-E5244991DA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530" y="3713513"/>
            <a:ext cx="2663687" cy="1997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02590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A044A3-6EE7-DB20-DCB0-A914ED159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Eindfeest </a:t>
            </a: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D9D46B84-0D21-4A40-B4DD-C9E7F48635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38" y="1779932"/>
            <a:ext cx="2520812" cy="3361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C97CAD52-6462-431D-B1EC-CD33948051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372" y="1215059"/>
            <a:ext cx="3040724" cy="1710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6D8CDC2-F853-4166-B470-490269E08E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188" y="2182468"/>
            <a:ext cx="2520812" cy="3361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5293A24A-41F8-4D5A-8C45-97ABEFDF3D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024" y="2950174"/>
            <a:ext cx="2086976" cy="2782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408005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790C91-C715-1C31-53C6-6CD90935C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Sinterklaasfeest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045C63E-290F-CEA6-F9DF-024F7C342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8250" y="2897438"/>
            <a:ext cx="6447501" cy="1063124"/>
          </a:xfrm>
        </p:spPr>
        <p:txBody>
          <a:bodyPr>
            <a:normAutofit fontScale="70000" lnSpcReduction="20000"/>
          </a:bodyPr>
          <a:lstStyle/>
          <a:p>
            <a:r>
              <a:rPr lang="nl-NL" sz="4500" dirty="0"/>
              <a:t>Nog op de planning!</a:t>
            </a:r>
          </a:p>
          <a:p>
            <a:r>
              <a:rPr lang="nl-NL" sz="4500" dirty="0"/>
              <a:t>26 November 2023!</a:t>
            </a:r>
          </a:p>
        </p:txBody>
      </p:sp>
    </p:spTree>
    <p:extLst>
      <p:ext uri="{BB962C8B-B14F-4D97-AF65-F5344CB8AC3E}">
        <p14:creationId xmlns:p14="http://schemas.microsoft.com/office/powerpoint/2010/main" val="20778531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CCDDDF-D2B3-E1FD-567A-B95F9180A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C0428C7-944A-8297-8FFA-D2E0A5216D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8FDA809-F3BF-4BA7-B873-49A99008B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381" y="857250"/>
            <a:ext cx="3655775" cy="513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67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C0470-CA89-8185-034D-F9E7BD2D5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6000" dirty="0"/>
              <a:t>2024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232231-48A9-3EAF-A90E-C8F32071ED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2477692"/>
            <a:ext cx="8004865" cy="2910580"/>
          </a:xfrm>
        </p:spPr>
        <p:txBody>
          <a:bodyPr>
            <a:normAutofit/>
          </a:bodyPr>
          <a:lstStyle/>
          <a:p>
            <a:r>
              <a:rPr lang="nl-NL" sz="2400" dirty="0"/>
              <a:t>De jeugdcommissie hoopt volgend tuinseizoen, op een gezellig seizoen met leuke activiteiten voor de jeugd van NLK!</a:t>
            </a:r>
          </a:p>
          <a:p>
            <a:r>
              <a:rPr lang="nl-NL" sz="2400" dirty="0"/>
              <a:t>Een begin te maken met een natuurspeeltuin voor de jeugd en de buurt.</a:t>
            </a:r>
          </a:p>
          <a:p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39711364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18908B-7A82-304A-2C6B-4A1182A33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D0E75EE-2438-F4D2-31BD-ED959FC763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568379F-04F6-D271-86CC-022735B22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1A2DF-2A39-4888-B2B2-85A97DE22291}" type="slidenum">
              <a:rPr lang="nl-NL" smtClean="0"/>
              <a:pPr/>
              <a:t>36</a:t>
            </a:fld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9EA1919-B7E8-0891-59D9-52B680DCD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0" y="2952750"/>
            <a:ext cx="952500" cy="952500"/>
          </a:xfrm>
          <a:prstGeom prst="rect">
            <a:avLst/>
          </a:prstGeom>
        </p:spPr>
      </p:pic>
      <p:pic>
        <p:nvPicPr>
          <p:cNvPr id="9" name="Afbeelding 8" descr="Afbeelding met kleding, schoeisel, buitenshuis, persoon&#10;&#10;Automatisch gegenereerde beschrijving">
            <a:extLst>
              <a:ext uri="{FF2B5EF4-FFF2-40B4-BE49-F238E27FC236}">
                <a16:creationId xmlns:a16="http://schemas.microsoft.com/office/drawing/2014/main" id="{7D64203E-870B-235A-E87C-2ED2D43217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626512" cy="3751007"/>
          </a:xfrm>
          <a:prstGeom prst="rect">
            <a:avLst/>
          </a:prstGeom>
        </p:spPr>
      </p:pic>
      <p:pic>
        <p:nvPicPr>
          <p:cNvPr id="11" name="Afbeelding 10" descr="Afbeelding met buitenshuis, boom, persoon, kleding&#10;&#10;Automatisch gegenereerde beschrijving">
            <a:extLst>
              <a:ext uri="{FF2B5EF4-FFF2-40B4-BE49-F238E27FC236}">
                <a16:creationId xmlns:a16="http://schemas.microsoft.com/office/drawing/2014/main" id="{A76F1973-4EAC-7528-2E6C-4F01988B8E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676" y="3751008"/>
            <a:ext cx="4913324" cy="3275549"/>
          </a:xfrm>
          <a:prstGeom prst="rect">
            <a:avLst/>
          </a:prstGeom>
        </p:spPr>
      </p:pic>
      <p:pic>
        <p:nvPicPr>
          <p:cNvPr id="13" name="Afbeelding 12" descr="Afbeelding met buitenshuis, kleding, boom, schoeisel&#10;&#10;Automatisch gegenereerde beschrijving">
            <a:extLst>
              <a:ext uri="{FF2B5EF4-FFF2-40B4-BE49-F238E27FC236}">
                <a16:creationId xmlns:a16="http://schemas.microsoft.com/office/drawing/2014/main" id="{1EBEE55E-EE92-A4F8-ADC9-847002F640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01"/>
          <a:stretch/>
        </p:blipFill>
        <p:spPr>
          <a:xfrm>
            <a:off x="5143500" y="0"/>
            <a:ext cx="2892560" cy="4072273"/>
          </a:xfrm>
          <a:prstGeom prst="rect">
            <a:avLst/>
          </a:prstGeom>
        </p:spPr>
      </p:pic>
      <p:pic>
        <p:nvPicPr>
          <p:cNvPr id="15" name="Afbeelding 14" descr="Afbeelding met kleding, persoon, buitenshuis, boom&#10;&#10;Automatisch gegenereerde beschrijving">
            <a:extLst>
              <a:ext uri="{FF2B5EF4-FFF2-40B4-BE49-F238E27FC236}">
                <a16:creationId xmlns:a16="http://schemas.microsoft.com/office/drawing/2014/main" id="{3C73B13F-4F8C-C52E-ABC6-04EBACDDFF5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" r="5526"/>
          <a:stretch/>
        </p:blipFill>
        <p:spPr>
          <a:xfrm>
            <a:off x="30117" y="3751006"/>
            <a:ext cx="4227872" cy="322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98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B230C5-CD21-14F0-1A22-BA735E3E1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46B2F45-52CB-86F3-B21B-D1CD49D6E0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E07FF53-94A6-FF33-BB19-669FE0AB5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1A2DF-2A39-4888-B2B2-85A97DE22291}" type="slidenum">
              <a:rPr lang="nl-NL" smtClean="0"/>
              <a:pPr/>
              <a:t>37</a:t>
            </a:fld>
            <a:endParaRPr lang="nl-NL"/>
          </a:p>
        </p:txBody>
      </p:sp>
      <p:pic>
        <p:nvPicPr>
          <p:cNvPr id="6" name="Afbeelding 5" descr="Afbeelding met persoon, kleding, overdekt, maaltijd&#10;&#10;Automatisch gegenereerde beschrijving">
            <a:extLst>
              <a:ext uri="{FF2B5EF4-FFF2-40B4-BE49-F238E27FC236}">
                <a16:creationId xmlns:a16="http://schemas.microsoft.com/office/drawing/2014/main" id="{7502324F-EE2D-F43B-FE74-2FF2F1E999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73" b="5348"/>
          <a:stretch/>
        </p:blipFill>
        <p:spPr>
          <a:xfrm>
            <a:off x="5431478" y="-11161"/>
            <a:ext cx="3712522" cy="3108321"/>
          </a:xfrm>
          <a:prstGeom prst="rect">
            <a:avLst/>
          </a:prstGeom>
        </p:spPr>
      </p:pic>
      <p:pic>
        <p:nvPicPr>
          <p:cNvPr id="12" name="Afbeelding 11" descr="Afbeelding met voedsel, nagerecht, bakwaren, tafel&#10;&#10;Automatisch gegenereerde beschrijving">
            <a:extLst>
              <a:ext uri="{FF2B5EF4-FFF2-40B4-BE49-F238E27FC236}">
                <a16:creationId xmlns:a16="http://schemas.microsoft.com/office/drawing/2014/main" id="{34FE3D9D-1993-3066-0BB7-891C36C54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6447"/>
            <a:ext cx="8140805" cy="3891888"/>
          </a:xfrm>
          <a:prstGeom prst="rect">
            <a:avLst/>
          </a:prstGeom>
        </p:spPr>
      </p:pic>
      <p:pic>
        <p:nvPicPr>
          <p:cNvPr id="14" name="Afbeelding 13" descr="Afbeelding met kleding, persoon, buitenshuis, boom&#10;&#10;Automatisch gegenereerde beschrijving">
            <a:extLst>
              <a:ext uri="{FF2B5EF4-FFF2-40B4-BE49-F238E27FC236}">
                <a16:creationId xmlns:a16="http://schemas.microsoft.com/office/drawing/2014/main" id="{37CBFD71-B3ED-14CA-0AC6-D534BE9C52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" t="8675" b="14159"/>
          <a:stretch/>
        </p:blipFill>
        <p:spPr>
          <a:xfrm>
            <a:off x="-1" y="11669"/>
            <a:ext cx="5690057" cy="303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9933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2684E2-EE08-5342-7C97-61BC2E890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AFAB484-0843-5411-7B1F-259C021036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9BD9B15-DEA5-85AB-6A2C-2956088E0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1A2DF-2A39-4888-B2B2-85A97DE22291}" type="slidenum">
              <a:rPr lang="nl-NL" smtClean="0"/>
              <a:pPr/>
              <a:t>38</a:t>
            </a:fld>
            <a:endParaRPr lang="nl-NL"/>
          </a:p>
        </p:txBody>
      </p:sp>
      <p:pic>
        <p:nvPicPr>
          <p:cNvPr id="6" name="Afbeelding 5" descr="Afbeelding met muziekinstrument, muziek, boom, persoon&#10;&#10;Automatisch gegenereerde beschrijving">
            <a:extLst>
              <a:ext uri="{FF2B5EF4-FFF2-40B4-BE49-F238E27FC236}">
                <a16:creationId xmlns:a16="http://schemas.microsoft.com/office/drawing/2014/main" id="{2F04C577-B954-1C0C-0241-C6A355C946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6716"/>
            <a:ext cx="5397910" cy="3036325"/>
          </a:xfrm>
          <a:prstGeom prst="rect">
            <a:avLst/>
          </a:prstGeom>
        </p:spPr>
      </p:pic>
      <p:pic>
        <p:nvPicPr>
          <p:cNvPr id="8" name="Afbeelding 7" descr="Afbeelding met kleding, buitenshuis, persoon, plant&#10;&#10;Automatisch gegenereerde beschrijving">
            <a:extLst>
              <a:ext uri="{FF2B5EF4-FFF2-40B4-BE49-F238E27FC236}">
                <a16:creationId xmlns:a16="http://schemas.microsoft.com/office/drawing/2014/main" id="{032934A7-988F-5F2A-614E-0FE0AE3E25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7" r="14938"/>
          <a:stretch/>
        </p:blipFill>
        <p:spPr>
          <a:xfrm>
            <a:off x="4070555" y="3356948"/>
            <a:ext cx="5073445" cy="3526093"/>
          </a:xfrm>
          <a:prstGeom prst="rect">
            <a:avLst/>
          </a:prstGeom>
        </p:spPr>
      </p:pic>
      <p:pic>
        <p:nvPicPr>
          <p:cNvPr id="10" name="Afbeelding 9" descr="Afbeelding met muziekinstrument, muziek, concert, strijkinstrument&#10;&#10;Automatisch gegenereerde beschrijving">
            <a:extLst>
              <a:ext uri="{FF2B5EF4-FFF2-40B4-BE49-F238E27FC236}">
                <a16:creationId xmlns:a16="http://schemas.microsoft.com/office/drawing/2014/main" id="{91552397-09B0-2116-4C50-8892BB4D50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8" r="8420"/>
          <a:stretch/>
        </p:blipFill>
        <p:spPr>
          <a:xfrm>
            <a:off x="5574890" y="-1"/>
            <a:ext cx="3569110" cy="3416629"/>
          </a:xfrm>
          <a:prstGeom prst="rect">
            <a:avLst/>
          </a:prstGeom>
        </p:spPr>
      </p:pic>
      <p:pic>
        <p:nvPicPr>
          <p:cNvPr id="12" name="Afbeelding 11" descr="Afbeelding met buitenshuis, kleding, persoon, gras&#10;&#10;Automatisch gegenereerde beschrijving">
            <a:extLst>
              <a:ext uri="{FF2B5EF4-FFF2-40B4-BE49-F238E27FC236}">
                <a16:creationId xmlns:a16="http://schemas.microsoft.com/office/drawing/2014/main" id="{91529D38-8675-C40D-58E4-DFE7821AAA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66078" cy="38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6434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11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NL"/>
            </a:p>
          </p:txBody>
        </p:sp>
        <p:sp>
          <p:nvSpPr>
            <p:cNvPr id="44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NL"/>
            </a:p>
          </p:txBody>
        </p:sp>
        <p:sp>
          <p:nvSpPr>
            <p:cNvPr id="45" name="Isosceles Triangle 16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NL"/>
            </a:p>
          </p:txBody>
        </p:sp>
        <p:sp>
          <p:nvSpPr>
            <p:cNvPr id="46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NL"/>
            </a:p>
          </p:txBody>
        </p:sp>
        <p:sp>
          <p:nvSpPr>
            <p:cNvPr id="47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NL"/>
            </a:p>
          </p:txBody>
        </p:sp>
        <p:sp>
          <p:nvSpPr>
            <p:cNvPr id="48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NL"/>
            </a:p>
          </p:txBody>
        </p:sp>
        <p:sp>
          <p:nvSpPr>
            <p:cNvPr id="49" name="Isosceles Triangle 20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NL"/>
            </a:p>
          </p:txBody>
        </p:sp>
        <p:sp>
          <p:nvSpPr>
            <p:cNvPr id="50" name="Isosceles Triangle 21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NL"/>
            </a:p>
          </p:txBody>
        </p:sp>
      </p:grpSp>
      <p:pic>
        <p:nvPicPr>
          <p:cNvPr id="7" name="Afbeelding 6" descr="Afbeelding met bloem, plant, roos, bloemblaadje&#10;&#10;Automatisch gegenereerde beschrijving">
            <a:extLst>
              <a:ext uri="{FF2B5EF4-FFF2-40B4-BE49-F238E27FC236}">
                <a16:creationId xmlns:a16="http://schemas.microsoft.com/office/drawing/2014/main" id="{8946BC1A-C89C-B12E-7B8C-1A72F375E1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4" r="14023" b="9093"/>
          <a:stretch/>
        </p:blipFill>
        <p:spPr>
          <a:xfrm>
            <a:off x="20" y="-1"/>
            <a:ext cx="404620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B967EBF2-FB71-577E-3E1E-8E72D3ECF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5422" y="1678665"/>
            <a:ext cx="2915879" cy="23721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5400"/>
              <a:t>Bedankt Annie en Linda!!!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5D6E6D2-08EF-0B2D-B1D0-90BDDC253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7" y="6041362"/>
            <a:ext cx="5125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2621A2DF-2A39-4888-B2B2-85A97DE22291}" type="slidenum">
              <a:rPr lang="en-US" smtClean="0"/>
              <a:pPr defTabSz="914400">
                <a:spcAft>
                  <a:spcPts val="600"/>
                </a:spcAft>
              </a:pPr>
              <a:t>39</a:t>
            </a:fld>
            <a:endParaRPr lang="en-US"/>
          </a:p>
        </p:txBody>
      </p:sp>
      <p:pic>
        <p:nvPicPr>
          <p:cNvPr id="8" name="Afbeelding 2" descr="nlklogo2">
            <a:extLst>
              <a:ext uri="{FF2B5EF4-FFF2-40B4-BE49-F238E27FC236}">
                <a16:creationId xmlns:a16="http://schemas.microsoft.com/office/drawing/2014/main" id="{27B257EB-1705-4684-5857-9DCA6B5026F3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1" y="0"/>
            <a:ext cx="971600" cy="1340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266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/>
          <p:cNvSpPr>
            <a:spLocks noGrp="1"/>
          </p:cNvSpPr>
          <p:nvPr>
            <p:ph type="title"/>
          </p:nvPr>
        </p:nvSpPr>
        <p:spPr>
          <a:xfrm>
            <a:off x="685800" y="514350"/>
            <a:ext cx="3886200" cy="1162050"/>
          </a:xfrm>
        </p:spPr>
        <p:txBody>
          <a:bodyPr wrap="square" lIns="91440" tIns="45720" rIns="91440" bIns="45720" anchor="t" anchorCtr="0">
            <a:noAutofit/>
          </a:bodyPr>
          <a:lstStyle/>
          <a:p>
            <a:r>
              <a:rPr lang="nl-NL" sz="2800"/>
              <a:t>2. Vaststellen agenda</a:t>
            </a:r>
          </a:p>
        </p:txBody>
      </p:sp>
      <p:sp>
        <p:nvSpPr>
          <p:cNvPr id="18435" name="Tijdelijke aanduiding voor inhoud 2"/>
          <p:cNvSpPr>
            <a:spLocks noGrp="1"/>
          </p:cNvSpPr>
          <p:nvPr>
            <p:ph idx="1"/>
          </p:nvPr>
        </p:nvSpPr>
        <p:spPr>
          <a:xfrm>
            <a:off x="4211960" y="1592826"/>
            <a:ext cx="3339214" cy="2414049"/>
          </a:xfrm>
        </p:spPr>
        <p:txBody>
          <a:bodyPr/>
          <a:lstStyle/>
          <a:p>
            <a:pPr marL="0" indent="0" algn="ctr" eaLnBrk="1" hangingPunct="1">
              <a:buFont typeface="Wingdings 2" pitchFamily="18" charset="2"/>
              <a:buNone/>
            </a:pPr>
            <a:r>
              <a:rPr lang="nl-NL" b="1" dirty="0"/>
              <a:t>Wil iemand nog agendapunten wijzigen of toevoegen?</a:t>
            </a:r>
          </a:p>
          <a:p>
            <a:pPr algn="ctr" eaLnBrk="1" hangingPunct="1">
              <a:buFont typeface="Wingdings 2" pitchFamily="18" charset="2"/>
              <a:buNone/>
            </a:pPr>
            <a:endParaRPr lang="nl-NL" b="1" dirty="0"/>
          </a:p>
        </p:txBody>
      </p:sp>
      <p:sp>
        <p:nvSpPr>
          <p:cNvPr id="18434" name="Tijdelijke aanduiding vo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buFontTx/>
              <a:buChar char="-"/>
            </a:pPr>
            <a:endParaRPr lang="nl-NL"/>
          </a:p>
          <a:p>
            <a:pPr eaLnBrk="1" hangingPunct="1">
              <a:buFontTx/>
              <a:buChar char="-"/>
            </a:pPr>
            <a:endParaRPr lang="nl-NL"/>
          </a:p>
          <a:p>
            <a:pPr eaLnBrk="1" hangingPunct="1">
              <a:buFontTx/>
              <a:buChar char="-"/>
            </a:pPr>
            <a:endParaRPr lang="nl-NL"/>
          </a:p>
          <a:p>
            <a:pPr eaLnBrk="1" hangingPunct="1">
              <a:buFontTx/>
              <a:buChar char="-"/>
            </a:pPr>
            <a:endParaRPr lang="nl-NL"/>
          </a:p>
          <a:p>
            <a:pPr eaLnBrk="1" hangingPunct="1">
              <a:buFontTx/>
              <a:buChar char="-"/>
            </a:pPr>
            <a:endParaRPr lang="nl-NL"/>
          </a:p>
          <a:p>
            <a:pPr eaLnBrk="1" hangingPunct="1">
              <a:buFontTx/>
              <a:buChar char="-"/>
            </a:pPr>
            <a:endParaRPr lang="nl-NL"/>
          </a:p>
          <a:p>
            <a:pPr eaLnBrk="1" hangingPunct="1">
              <a:buFontTx/>
              <a:buChar char="-"/>
            </a:pPr>
            <a:endParaRPr lang="nl-NL"/>
          </a:p>
          <a:p>
            <a:pPr eaLnBrk="1" hangingPunct="1">
              <a:buFontTx/>
              <a:buChar char="-"/>
            </a:pPr>
            <a:endParaRPr lang="nl-NL"/>
          </a:p>
          <a:p>
            <a:pPr eaLnBrk="1" hangingPunct="1">
              <a:buFontTx/>
              <a:buChar char="-"/>
            </a:pPr>
            <a:endParaRPr lang="nl-NL"/>
          </a:p>
          <a:p>
            <a:pPr eaLnBrk="1" hangingPunct="1">
              <a:buFontTx/>
              <a:buChar char="-"/>
            </a:pPr>
            <a:endParaRPr lang="nl-NL"/>
          </a:p>
          <a:p>
            <a:pPr eaLnBrk="1" hangingPunct="1">
              <a:buFontTx/>
              <a:buChar char="-"/>
            </a:pPr>
            <a:endParaRPr lang="nl-NL"/>
          </a:p>
          <a:p>
            <a:pPr eaLnBrk="1" hangingPunct="1">
              <a:buFontTx/>
              <a:buChar char="-"/>
            </a:pPr>
            <a:endParaRPr lang="nl-NL"/>
          </a:p>
          <a:p>
            <a:pPr eaLnBrk="1" hangingPunct="1">
              <a:buFontTx/>
              <a:buChar char="-"/>
            </a:pPr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384769-FBF3-4EC9-A225-3892D0732E25}" type="slidenum">
              <a:rPr lang="nl-NL"/>
              <a:pPr>
                <a:defRPr/>
              </a:pPr>
              <a:t>4</a:t>
            </a:fld>
            <a:endParaRPr lang="nl-NL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939" y="2983984"/>
            <a:ext cx="3816673" cy="3239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Afbeelding 2" descr="nlklogo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50" y="0"/>
            <a:ext cx="971550" cy="13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08518628"/>
      </p:ext>
    </p:extLst>
  </p:cSld>
  <p:clrMapOvr>
    <a:masterClrMapping/>
  </p:clrMapOvr>
  <p:transition spd="slow">
    <p:wedg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1A2DF-2A39-4888-B2B2-85A97DE22291}" type="slidenum">
              <a:rPr lang="nl-NL" smtClean="0"/>
              <a:pPr/>
              <a:t>40</a:t>
            </a:fld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4294967295"/>
          </p:nvPr>
        </p:nvSpPr>
        <p:spPr>
          <a:xfrm>
            <a:off x="1219200" y="1700213"/>
            <a:ext cx="7924800" cy="4572000"/>
          </a:xfrm>
          <a:solidFill>
            <a:schemeClr val="bg1">
              <a:alpha val="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Opening &amp; welkom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Vaststellen agenda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Ingekomen stukken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Mededelingen Bestuur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Vaststellen notulen ALV mei 2023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Agenda Bond van Volkstuinders 9 december 2023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Vooruitkijken op 2024: beleid en begroting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De Commissies: jubileum, afscheid AC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Kijken naar de toekomst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Rondvraag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Sluiting</a:t>
            </a:r>
          </a:p>
        </p:txBody>
      </p:sp>
      <p:pic>
        <p:nvPicPr>
          <p:cNvPr id="8" name="Afbeelding 2" descr="nlklogo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1" y="0"/>
            <a:ext cx="971600" cy="1340138"/>
          </a:xfrm>
          <a:prstGeom prst="rect">
            <a:avLst/>
          </a:prstGeom>
          <a:noFill/>
        </p:spPr>
      </p:pic>
      <p:sp>
        <p:nvSpPr>
          <p:cNvPr id="7" name="Right Arrow 6"/>
          <p:cNvSpPr/>
          <p:nvPr/>
        </p:nvSpPr>
        <p:spPr>
          <a:xfrm>
            <a:off x="191070" y="4622803"/>
            <a:ext cx="989459" cy="432048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685800" y="514352"/>
            <a:ext cx="3886200" cy="1162050"/>
          </a:xfrm>
          <a:prstGeom prst="rect">
            <a:avLst/>
          </a:prstGeom>
          <a:ln>
            <a:noFill/>
          </a:ln>
        </p:spPr>
        <p:txBody>
          <a:bodyPr vert="horz" lIns="0" tIns="0" rIns="0" bIns="0" anchor="t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5600" b="1" kern="1200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l-NL" sz="2800">
                <a:solidFill>
                  <a:schemeClr val="tx1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400303540"/>
      </p:ext>
    </p:extLst>
  </p:cSld>
  <p:clrMapOvr>
    <a:masterClrMapping/>
  </p:clrMapOvr>
  <p:transition spd="slow">
    <p:wedg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6E512226-4FD1-07DA-81CC-0D6D9243D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Kijken naar de toekomst</a:t>
            </a:r>
          </a:p>
        </p:txBody>
      </p:sp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67574DF6-2A03-B438-8DDA-BB5A1AC4C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Bestuurssamenstelling</a:t>
            </a:r>
          </a:p>
          <a:p>
            <a:r>
              <a:rPr lang="nl-NL" dirty="0"/>
              <a:t>Werkgroep Uitvoering Toekomststrategie</a:t>
            </a:r>
          </a:p>
          <a:p>
            <a:r>
              <a:rPr lang="nl-NL" dirty="0"/>
              <a:t>Werkgroep biodiversiteit</a:t>
            </a:r>
          </a:p>
          <a:p>
            <a:r>
              <a:rPr lang="nl-NL" dirty="0"/>
              <a:t>Plannen Kwekerij</a:t>
            </a:r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06B4379-7142-DDC9-1C7C-2F6502B7F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1A2DF-2A39-4888-B2B2-85A97DE22291}" type="slidenum">
              <a:rPr lang="nl-NL" smtClean="0"/>
              <a:pPr/>
              <a:t>41</a:t>
            </a:fld>
            <a:endParaRPr lang="nl-NL"/>
          </a:p>
        </p:txBody>
      </p:sp>
      <p:pic>
        <p:nvPicPr>
          <p:cNvPr id="2" name="Afbeelding 2" descr="nlklogo2">
            <a:extLst>
              <a:ext uri="{FF2B5EF4-FFF2-40B4-BE49-F238E27FC236}">
                <a16:creationId xmlns:a16="http://schemas.microsoft.com/office/drawing/2014/main" id="{B472C191-3446-2398-CAAA-DD6DEA03890F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1" y="0"/>
            <a:ext cx="971600" cy="1340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88441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2910" y="500042"/>
            <a:ext cx="3886200" cy="1162050"/>
          </a:xfrm>
        </p:spPr>
        <p:txBody>
          <a:bodyPr wrap="square" lIns="0" tIns="45718" rIns="0" bIns="0" anchor="t" anchorCtr="0">
            <a:noAutofit/>
          </a:bodyPr>
          <a:lstStyle/>
          <a:p>
            <a:r>
              <a:rPr lang="nl-NL" sz="2800" dirty="0">
                <a:solidFill>
                  <a:srgbClr val="04617B"/>
                </a:solidFill>
                <a:latin typeface="Calibri"/>
              </a:rPr>
              <a:t>Bestuur 2024 – vooruitblik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1A2DF-2A39-4888-B2B2-85A97DE22291}" type="slidenum">
              <a:rPr lang="nl-NL" smtClean="0"/>
              <a:pPr/>
              <a:t>42</a:t>
            </a:fld>
            <a:endParaRPr lang="nl-NL"/>
          </a:p>
        </p:txBody>
      </p:sp>
      <p:pic>
        <p:nvPicPr>
          <p:cNvPr id="7" name="Afbeelding 2" descr="nlklogo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1" y="0"/>
            <a:ext cx="971600" cy="1340138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488940"/>
            <a:ext cx="2735262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Tijdelijke aanduiding voor inhoud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4240810"/>
              </p:ext>
            </p:extLst>
          </p:nvPr>
        </p:nvGraphicFramePr>
        <p:xfrm>
          <a:off x="2851355" y="1484784"/>
          <a:ext cx="6292645" cy="4300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25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0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9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03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03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0765">
                <a:tc>
                  <a:txBody>
                    <a:bodyPr/>
                    <a:lstStyle/>
                    <a:p>
                      <a:pPr algn="ctr"/>
                      <a:r>
                        <a:rPr lang="nl-NL" sz="1400"/>
                        <a:t>Naam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/>
                        <a:t>Functie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/>
                        <a:t>Benoemd</a:t>
                      </a:r>
                      <a:r>
                        <a:rPr lang="nl-NL" sz="1400" baseline="0"/>
                        <a:t> in</a:t>
                      </a:r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/>
                        <a:t>Termijn</a:t>
                      </a:r>
                      <a:r>
                        <a:rPr lang="nl-NL" sz="1400" baseline="0"/>
                        <a:t> t/m mei</a:t>
                      </a:r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/>
                        <a:t>Herkies-baar 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765">
                <a:tc>
                  <a:txBody>
                    <a:bodyPr/>
                    <a:lstStyle/>
                    <a:p>
                      <a:r>
                        <a:rPr lang="nl-NL" sz="1400" b="1" i="0" dirty="0"/>
                        <a:t>Lonneke Ketelaar</a:t>
                      </a: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r>
                        <a:rPr lang="nl-NL" sz="1400" b="1"/>
                        <a:t>Voorzitter</a:t>
                      </a: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b="1" dirty="0"/>
                        <a:t>2021</a:t>
                      </a: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nl-NL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2024</a:t>
                      </a: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r>
                        <a:rPr lang="nl-NL" sz="1400" b="1" u="none"/>
                        <a:t>n.v.t.</a:t>
                      </a:r>
                    </a:p>
                  </a:txBody>
                  <a:tcPr marL="72000" marR="72000" marT="72000" marB="72000" anchor="ctr" anchorCtr="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765">
                <a:tc>
                  <a:txBody>
                    <a:bodyPr/>
                    <a:lstStyle/>
                    <a:p>
                      <a:r>
                        <a:rPr lang="nl-NL" sz="1400" b="1" dirty="0"/>
                        <a:t>Anna ten Bruggencate</a:t>
                      </a: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r>
                        <a:rPr lang="nl-NL" sz="1400" b="1"/>
                        <a:t>Secretaris</a:t>
                      </a: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2021</a:t>
                      </a:r>
                      <a:endParaRPr lang="nl-NL" sz="1400" b="1" dirty="0"/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nl-NL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2024</a:t>
                      </a: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/>
                        <a:t>n.v.t.</a:t>
                      </a:r>
                    </a:p>
                  </a:txBody>
                  <a:tcPr marL="72000" marR="72000" marT="72000" marB="72000" anchor="ctr" anchorCtr="1"/>
                </a:tc>
                <a:extLst>
                  <a:ext uri="{0D108BD9-81ED-4DB2-BD59-A6C34878D82A}">
                    <a16:rowId xmlns:a16="http://schemas.microsoft.com/office/drawing/2014/main" val="2071271653"/>
                  </a:ext>
                </a:extLst>
              </a:tr>
              <a:tr h="410765">
                <a:tc>
                  <a:txBody>
                    <a:bodyPr/>
                    <a:lstStyle/>
                    <a:p>
                      <a:r>
                        <a:rPr lang="nl-NL" sz="1400" b="1" dirty="0"/>
                        <a:t>Robert Gangelhof</a:t>
                      </a: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r>
                        <a:rPr lang="nl-NL" sz="1400" b="1"/>
                        <a:t>Penningmeester</a:t>
                      </a: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b="1" dirty="0"/>
                        <a:t>2023</a:t>
                      </a: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nl-NL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2026</a:t>
                      </a: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r>
                        <a:rPr lang="nl-NL" sz="1400" b="1"/>
                        <a:t>n.v.t.</a:t>
                      </a:r>
                    </a:p>
                  </a:txBody>
                  <a:tcPr marL="72000" marR="72000" marT="72000" marB="72000" anchor="ctr" anchorCtr="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765">
                <a:tc>
                  <a:txBody>
                    <a:bodyPr/>
                    <a:lstStyle/>
                    <a:p>
                      <a:r>
                        <a:rPr lang="nl-NL" sz="1400" b="1"/>
                        <a:t>Maarten Jongenelen</a:t>
                      </a: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r>
                        <a:rPr lang="nl-NL" sz="1400" b="1" dirty="0"/>
                        <a:t>Tuinmakelaar</a:t>
                      </a: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b="1" dirty="0"/>
                        <a:t>2022</a:t>
                      </a: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nl-NL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2025</a:t>
                      </a: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r>
                        <a:rPr lang="nl-NL" sz="1400" b="1"/>
                        <a:t>n.v.t.</a:t>
                      </a:r>
                    </a:p>
                  </a:txBody>
                  <a:tcPr marL="72000" marR="72000" marT="72000" marB="72000" anchor="ctr" anchorCtr="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0765">
                <a:tc>
                  <a:txBody>
                    <a:bodyPr/>
                    <a:lstStyle/>
                    <a:p>
                      <a:r>
                        <a:rPr lang="nl-NL" sz="1400" b="1" dirty="0"/>
                        <a:t>Hans Koenders</a:t>
                      </a: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r>
                        <a:rPr lang="nl-NL" sz="1400" b="1" dirty="0"/>
                        <a:t>2</a:t>
                      </a:r>
                      <a:r>
                        <a:rPr lang="nl-NL" sz="1400" b="1" baseline="30000" dirty="0"/>
                        <a:t>e</a:t>
                      </a:r>
                      <a:r>
                        <a:rPr lang="nl-NL" sz="1400" b="1" dirty="0"/>
                        <a:t> penningmeester/ Alg. bestuurslid</a:t>
                      </a: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b="1" dirty="0"/>
                        <a:t>2022</a:t>
                      </a: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nl-NL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2025</a:t>
                      </a: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r>
                        <a:rPr lang="nl-NL" sz="1400" b="1" dirty="0"/>
                        <a:t>n.v.t.</a:t>
                      </a:r>
                    </a:p>
                    <a:p>
                      <a:endParaRPr lang="nl-NL" sz="1400" b="1" dirty="0"/>
                    </a:p>
                  </a:txBody>
                  <a:tcPr marL="72000" marR="72000" marT="72000" marB="72000" anchor="ctr" anchorCtr="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0765">
                <a:tc>
                  <a:txBody>
                    <a:bodyPr/>
                    <a:lstStyle/>
                    <a:p>
                      <a:r>
                        <a:rPr lang="nl-NL" sz="1400" b="1" dirty="0"/>
                        <a:t>Els de Does</a:t>
                      </a: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r>
                        <a:rPr lang="nl-NL" sz="1400" b="1" dirty="0"/>
                        <a:t>Algemeen bestuurslid</a:t>
                      </a: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b="1" dirty="0"/>
                        <a:t>2022</a:t>
                      </a: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nl-NL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2025</a:t>
                      </a: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r>
                        <a:rPr lang="nl-NL" sz="1400" b="1" dirty="0"/>
                        <a:t>n.v.t.</a:t>
                      </a:r>
                    </a:p>
                  </a:txBody>
                  <a:tcPr marL="72000" marR="72000" marT="72000" marB="72000" anchor="ctr" anchorCtr="1"/>
                </a:tc>
                <a:extLst>
                  <a:ext uri="{0D108BD9-81ED-4DB2-BD59-A6C34878D82A}">
                    <a16:rowId xmlns:a16="http://schemas.microsoft.com/office/drawing/2014/main" val="314680758"/>
                  </a:ext>
                </a:extLst>
              </a:tr>
              <a:tr h="410765">
                <a:tc>
                  <a:txBody>
                    <a:bodyPr/>
                    <a:lstStyle/>
                    <a:p>
                      <a:r>
                        <a:rPr lang="nl-NL" sz="1400" b="1" dirty="0"/>
                        <a:t>vacature</a:t>
                      </a: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endParaRPr lang="nl-NL" sz="1400" b="1" dirty="0"/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endParaRPr lang="nl-NL" sz="1400" b="1" dirty="0"/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nl-NL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/>
                </a:tc>
                <a:tc>
                  <a:txBody>
                    <a:bodyPr/>
                    <a:lstStyle/>
                    <a:p>
                      <a:endParaRPr lang="nl-NL" sz="1400" b="1" dirty="0"/>
                    </a:p>
                  </a:txBody>
                  <a:tcPr marL="72000" marR="72000" marT="72000" marB="72000" anchor="ctr" anchorCtr="1"/>
                </a:tc>
                <a:extLst>
                  <a:ext uri="{0D108BD9-81ED-4DB2-BD59-A6C34878D82A}">
                    <a16:rowId xmlns:a16="http://schemas.microsoft.com/office/drawing/2014/main" val="245615725"/>
                  </a:ext>
                </a:extLst>
              </a:tr>
            </a:tbl>
          </a:graphicData>
        </a:graphic>
      </p:graphicFrame>
      <p:sp>
        <p:nvSpPr>
          <p:cNvPr id="10" name="Tekstvak 7"/>
          <p:cNvSpPr txBox="1"/>
          <p:nvPr/>
        </p:nvSpPr>
        <p:spPr>
          <a:xfrm>
            <a:off x="6156176" y="6433591"/>
            <a:ext cx="23457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i="1"/>
              <a:t>* Voor een periode van 3 jaar</a:t>
            </a:r>
          </a:p>
        </p:txBody>
      </p:sp>
    </p:spTree>
    <p:extLst>
      <p:ext uri="{BB962C8B-B14F-4D97-AF65-F5344CB8AC3E}">
        <p14:creationId xmlns:p14="http://schemas.microsoft.com/office/powerpoint/2010/main" val="3680237835"/>
      </p:ext>
    </p:extLst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C97EA-8E4D-4F99-AE88-42AD27DFF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2023222"/>
            <a:ext cx="3761729" cy="147732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25"/>
              <a:t>De </a:t>
            </a:r>
            <a:r>
              <a:rPr lang="en-US" sz="3225" err="1"/>
              <a:t>toekomst</a:t>
            </a:r>
            <a:r>
              <a:rPr lang="en-US" sz="3225"/>
              <a:t> van </a:t>
            </a:r>
            <a:r>
              <a:rPr lang="en-US" sz="3225" err="1"/>
              <a:t>Nieuwe</a:t>
            </a:r>
            <a:r>
              <a:rPr lang="en-US" sz="3225"/>
              <a:t> </a:t>
            </a:r>
            <a:r>
              <a:rPr lang="en-US" sz="3225" err="1"/>
              <a:t>Levenskracht</a:t>
            </a:r>
            <a:endParaRPr lang="nl-NL" sz="3225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C0389B-6241-40B0-A8E2-9427AAE366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3730049"/>
            <a:ext cx="3761729" cy="1215191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tx2">
                    <a:lumMod val="90000"/>
                  </a:schemeClr>
                </a:solidFill>
              </a:rPr>
              <a:t>Plannen</a:t>
            </a:r>
            <a:r>
              <a:rPr lang="en-US" dirty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90000"/>
                  </a:schemeClr>
                </a:solidFill>
              </a:rPr>
              <a:t>en</a:t>
            </a:r>
            <a:r>
              <a:rPr lang="en-US" dirty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90000"/>
                  </a:schemeClr>
                </a:solidFill>
              </a:rPr>
              <a:t>initiatieven</a:t>
            </a:r>
            <a:r>
              <a:rPr lang="en-US" dirty="0">
                <a:solidFill>
                  <a:schemeClr val="tx2">
                    <a:lumMod val="90000"/>
                  </a:schemeClr>
                </a:solidFill>
              </a:rPr>
              <a:t> op </a:t>
            </a:r>
            <a:r>
              <a:rPr lang="en-US" dirty="0" err="1">
                <a:solidFill>
                  <a:schemeClr val="tx2">
                    <a:lumMod val="90000"/>
                  </a:schemeClr>
                </a:solidFill>
              </a:rPr>
              <a:t>maat</a:t>
            </a:r>
            <a:r>
              <a:rPr lang="en-US" dirty="0">
                <a:solidFill>
                  <a:schemeClr val="tx2">
                    <a:lumMod val="90000"/>
                  </a:schemeClr>
                </a:solidFill>
              </a:rPr>
              <a:t> 2022-2025</a:t>
            </a:r>
          </a:p>
          <a:p>
            <a:r>
              <a:rPr lang="en-US" dirty="0" err="1">
                <a:solidFill>
                  <a:schemeClr val="tx2">
                    <a:lumMod val="90000"/>
                  </a:schemeClr>
                </a:solidFill>
              </a:rPr>
              <a:t>Uitvoeringsstrategie</a:t>
            </a:r>
            <a:r>
              <a:rPr lang="en-US" dirty="0">
                <a:solidFill>
                  <a:schemeClr val="tx2">
                    <a:lumMod val="90000"/>
                  </a:schemeClr>
                </a:solidFill>
              </a:rPr>
              <a:t> Amsterdam</a:t>
            </a:r>
          </a:p>
          <a:p>
            <a:endParaRPr lang="nl-NL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1026" name="Picture 2" descr="Voorbeeld van afbeelding">
            <a:extLst>
              <a:ext uri="{FF2B5EF4-FFF2-40B4-BE49-F238E27FC236}">
                <a16:creationId xmlns:a16="http://schemas.microsoft.com/office/drawing/2014/main" id="{2F81A738-F554-4BFC-AC57-EC2B3583C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99383" y="1197018"/>
            <a:ext cx="3635937" cy="4257236"/>
          </a:xfrm>
          <a:custGeom>
            <a:avLst/>
            <a:gdLst/>
            <a:ahLst/>
            <a:cxnLst/>
            <a:rect l="l" t="t" r="r" b="b"/>
            <a:pathLst>
              <a:path w="5014800" h="5409338">
                <a:moveTo>
                  <a:pt x="0" y="0"/>
                </a:moveTo>
                <a:lnTo>
                  <a:pt x="5014800" y="0"/>
                </a:lnTo>
                <a:lnTo>
                  <a:pt x="5014800" y="5409338"/>
                </a:lnTo>
                <a:lnTo>
                  <a:pt x="0" y="540933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2565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7EF80-77B1-4D55-9F8C-96EDF2607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1321649"/>
            <a:ext cx="2321720" cy="1424189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nl-NL" sz="1200" dirty="0"/>
              <a:t>Algemene Trends voor de toekomst en het veilig stellen van de Tuinparken, lees de VROEGOP  najaar 2022</a:t>
            </a:r>
            <a:br>
              <a:rPr lang="nl-NL" sz="1200" dirty="0"/>
            </a:br>
            <a:br>
              <a:rPr lang="nl-NL" sz="1200" dirty="0"/>
            </a:br>
            <a:r>
              <a:rPr lang="nl-NL" sz="1200" b="1" dirty="0"/>
              <a:t>Nieuwe uitgangspunten AVVN bij beoordeling natuurlijk tuinieren</a:t>
            </a:r>
            <a:br>
              <a:rPr lang="nl-NL" sz="1200" b="1" dirty="0"/>
            </a:br>
            <a:endParaRPr lang="nl-NL" sz="1200" dirty="0"/>
          </a:p>
        </p:txBody>
      </p:sp>
      <p:pic>
        <p:nvPicPr>
          <p:cNvPr id="1026" name="Picture 2" descr="Muurcirkel - Lieveheersbeestje op tak PB">
            <a:extLst>
              <a:ext uri="{FF2B5EF4-FFF2-40B4-BE49-F238E27FC236}">
                <a16:creationId xmlns:a16="http://schemas.microsoft.com/office/drawing/2014/main" id="{4640D3FA-D748-4B74-99DA-A435790D4B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r="566" b="2"/>
          <a:stretch/>
        </p:blipFill>
        <p:spPr bwMode="auto">
          <a:xfrm>
            <a:off x="486000" y="2834716"/>
            <a:ext cx="2437596" cy="2469553"/>
          </a:xfrm>
          <a:custGeom>
            <a:avLst/>
            <a:gdLst/>
            <a:ahLst/>
            <a:cxnLst/>
            <a:rect l="l" t="t" r="r" b="b"/>
            <a:pathLst>
              <a:path w="3250128" h="3292737">
                <a:moveTo>
                  <a:pt x="1512795" y="8"/>
                </a:moveTo>
                <a:cubicBezTo>
                  <a:pt x="1537825" y="105"/>
                  <a:pt x="1559931" y="1205"/>
                  <a:pt x="1578253" y="3179"/>
                </a:cubicBezTo>
                <a:lnTo>
                  <a:pt x="2018318" y="50876"/>
                </a:lnTo>
                <a:cubicBezTo>
                  <a:pt x="2266951" y="79824"/>
                  <a:pt x="2496734" y="194298"/>
                  <a:pt x="2630313" y="308772"/>
                </a:cubicBezTo>
                <a:cubicBezTo>
                  <a:pt x="2802569" y="395285"/>
                  <a:pt x="2936474" y="586404"/>
                  <a:pt x="3080128" y="834760"/>
                </a:cubicBezTo>
                <a:cubicBezTo>
                  <a:pt x="3214033" y="1083445"/>
                  <a:pt x="3319011" y="1647591"/>
                  <a:pt x="3194532" y="2154500"/>
                </a:cubicBezTo>
                <a:cubicBezTo>
                  <a:pt x="3166256" y="2250224"/>
                  <a:pt x="2926723" y="2622922"/>
                  <a:pt x="2793144" y="2785423"/>
                </a:cubicBezTo>
                <a:cubicBezTo>
                  <a:pt x="2649814" y="2947923"/>
                  <a:pt x="2458058" y="3091345"/>
                  <a:pt x="2152223" y="3235095"/>
                </a:cubicBezTo>
                <a:cubicBezTo>
                  <a:pt x="1654956" y="3378517"/>
                  <a:pt x="1195715" y="3225227"/>
                  <a:pt x="832028" y="3091345"/>
                </a:cubicBezTo>
                <a:cubicBezTo>
                  <a:pt x="468666" y="2919305"/>
                  <a:pt x="286985" y="2718646"/>
                  <a:pt x="182006" y="2412725"/>
                </a:cubicBezTo>
                <a:cubicBezTo>
                  <a:pt x="124479" y="2221606"/>
                  <a:pt x="0" y="1934434"/>
                  <a:pt x="0" y="1791341"/>
                </a:cubicBezTo>
                <a:cubicBezTo>
                  <a:pt x="0" y="1408775"/>
                  <a:pt x="76703" y="1092984"/>
                  <a:pt x="353937" y="682128"/>
                </a:cubicBezTo>
                <a:cubicBezTo>
                  <a:pt x="440065" y="538706"/>
                  <a:pt x="660422" y="352522"/>
                  <a:pt x="851854" y="189692"/>
                </a:cubicBezTo>
                <a:cubicBezTo>
                  <a:pt x="1019072" y="47792"/>
                  <a:pt x="1337583" y="-671"/>
                  <a:pt x="1512795" y="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FE7E3-D2FC-44B0-A2AF-2602FF057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1141" y="1289250"/>
            <a:ext cx="5175103" cy="389810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nl-NL" sz="1725" b="1" dirty="0"/>
              <a:t>1</a:t>
            </a:r>
            <a:r>
              <a:rPr lang="nl-NL" sz="1725" dirty="0"/>
              <a:t>. Het gaat om </a:t>
            </a:r>
            <a:r>
              <a:rPr lang="nl-NL" sz="1725" b="1" dirty="0"/>
              <a:t>biodiversiteit</a:t>
            </a:r>
            <a:r>
              <a:rPr lang="nl-NL" sz="1725" dirty="0"/>
              <a:t>, niet alleen in het algemene tuindeel, ook in de individuele tuinen (wij hebben een goed groenbeheerplan, de groencommissie is zeer actief) en </a:t>
            </a:r>
            <a:r>
              <a:rPr lang="nl-NL" sz="1725" b="1" dirty="0"/>
              <a:t>zichtbaarheid</a:t>
            </a:r>
          </a:p>
          <a:p>
            <a:pPr>
              <a:lnSpc>
                <a:spcPct val="110000"/>
              </a:lnSpc>
            </a:pPr>
            <a:r>
              <a:rPr lang="nl-NL" sz="1725" b="1" dirty="0"/>
              <a:t>2</a:t>
            </a:r>
            <a:r>
              <a:rPr lang="nl-NL" sz="1725" dirty="0"/>
              <a:t>. Het gaat om </a:t>
            </a:r>
            <a:r>
              <a:rPr lang="nl-NL" sz="1725" b="1" dirty="0"/>
              <a:t>klimaatbestendigheid</a:t>
            </a:r>
            <a:r>
              <a:rPr lang="nl-NL" sz="1725" dirty="0"/>
              <a:t> en waterproof zijn, ook in de individuele tuinen</a:t>
            </a:r>
          </a:p>
          <a:p>
            <a:pPr>
              <a:lnSpc>
                <a:spcPct val="110000"/>
              </a:lnSpc>
            </a:pPr>
            <a:r>
              <a:rPr lang="nl-NL" sz="1725" b="1" dirty="0"/>
              <a:t>3</a:t>
            </a:r>
            <a:r>
              <a:rPr lang="nl-NL" sz="1725" dirty="0"/>
              <a:t>. Het gaat om </a:t>
            </a:r>
            <a:r>
              <a:rPr lang="nl-NL" sz="1725" b="1" dirty="0"/>
              <a:t>SAMEN</a:t>
            </a:r>
            <a:r>
              <a:rPr lang="nl-NL" sz="1725" dirty="0"/>
              <a:t>, de verbinding die het tuinpark met de buurt maakt. </a:t>
            </a:r>
            <a:r>
              <a:rPr lang="nl-NL" sz="1725" b="1" dirty="0"/>
              <a:t>Toegankelijkheid</a:t>
            </a:r>
            <a:r>
              <a:rPr lang="nl-NL" sz="1725" dirty="0"/>
              <a:t> en </a:t>
            </a:r>
            <a:r>
              <a:rPr lang="nl-NL" sz="1725" b="1" dirty="0"/>
              <a:t>zichtbaarheid</a:t>
            </a:r>
            <a:r>
              <a:rPr lang="nl-NL" sz="1725" dirty="0"/>
              <a:t> zijn daarin belangrijk.</a:t>
            </a:r>
          </a:p>
          <a:p>
            <a:pPr>
              <a:lnSpc>
                <a:spcPct val="110000"/>
              </a:lnSpc>
            </a:pPr>
            <a:endParaRPr lang="nl-NL" sz="1725" dirty="0"/>
          </a:p>
          <a:p>
            <a:pPr>
              <a:lnSpc>
                <a:spcPct val="110000"/>
              </a:lnSpc>
            </a:pPr>
            <a:r>
              <a:rPr lang="nl-NL" sz="1725" dirty="0"/>
              <a:t>Het bondsbestuur heeft richtlijnen gemaakt, en gaat met alle Volkstuinparken in gesprek. Er is een 2e </a:t>
            </a:r>
            <a:r>
              <a:rPr lang="nl-NL" sz="1725" b="1" dirty="0"/>
              <a:t>bijeenkomst 28 november, </a:t>
            </a:r>
            <a:r>
              <a:rPr lang="nl-NL" sz="1725" dirty="0"/>
              <a:t>waar wij naar toe gaan.</a:t>
            </a:r>
          </a:p>
        </p:txBody>
      </p:sp>
    </p:spTree>
    <p:extLst>
      <p:ext uri="{BB962C8B-B14F-4D97-AF65-F5344CB8AC3E}">
        <p14:creationId xmlns:p14="http://schemas.microsoft.com/office/powerpoint/2010/main" val="21054387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2045A-17ED-4AFC-8692-E4228FA07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0" y="969218"/>
            <a:ext cx="3803371" cy="1168659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75" b="1" dirty="0"/>
              <a:t>SAMEN</a:t>
            </a:r>
            <a:br>
              <a:rPr lang="en-US" sz="1875" b="1" dirty="0"/>
            </a:br>
            <a:br>
              <a:rPr lang="en-US" sz="1875" b="1" dirty="0"/>
            </a:br>
            <a:r>
              <a:rPr lang="en-US" sz="1500" b="1" dirty="0" err="1"/>
              <a:t>Toegankelijkheid</a:t>
            </a:r>
            <a:r>
              <a:rPr lang="en-US" sz="1500" b="1" dirty="0"/>
              <a:t> </a:t>
            </a:r>
            <a:r>
              <a:rPr lang="en-US" sz="1500" b="1" dirty="0" err="1"/>
              <a:t>en</a:t>
            </a:r>
            <a:r>
              <a:rPr lang="en-US" sz="1500" b="1" dirty="0"/>
              <a:t> </a:t>
            </a:r>
            <a:r>
              <a:rPr lang="en-US" sz="1500" b="1" dirty="0" err="1"/>
              <a:t>zichtbaarheid</a:t>
            </a:r>
            <a:r>
              <a:rPr lang="en-US" sz="1500" b="1" dirty="0"/>
              <a:t> </a:t>
            </a:r>
            <a:r>
              <a:rPr lang="en-US" sz="1500" b="1" dirty="0" err="1"/>
              <a:t>voor</a:t>
            </a:r>
            <a:r>
              <a:rPr lang="en-US" sz="1500" b="1" dirty="0"/>
              <a:t> </a:t>
            </a:r>
            <a:r>
              <a:rPr lang="en-US" sz="1500" b="1" dirty="0" err="1"/>
              <a:t>wandelaars</a:t>
            </a:r>
            <a:r>
              <a:rPr lang="en-US" sz="1500" b="1" dirty="0"/>
              <a:t> </a:t>
            </a:r>
            <a:r>
              <a:rPr lang="en-US" sz="1500" b="1" dirty="0" err="1"/>
              <a:t>en</a:t>
            </a:r>
            <a:r>
              <a:rPr lang="en-US" sz="1500" b="1" dirty="0"/>
              <a:t> </a:t>
            </a:r>
            <a:r>
              <a:rPr lang="en-US" sz="1500" b="1" dirty="0" err="1"/>
              <a:t>voor</a:t>
            </a:r>
            <a:r>
              <a:rPr lang="en-US" sz="1500" b="1" dirty="0"/>
              <a:t>  </a:t>
            </a:r>
            <a:r>
              <a:rPr lang="en-US" sz="1500" b="1" dirty="0" err="1"/>
              <a:t>buurtbewoners</a:t>
            </a:r>
            <a:endParaRPr lang="nl-NL" sz="1500" b="1" dirty="0"/>
          </a:p>
        </p:txBody>
      </p:sp>
      <p:pic>
        <p:nvPicPr>
          <p:cNvPr id="2050" name="Picture 2" descr="Voorbeeld van afbeelding">
            <a:extLst>
              <a:ext uri="{FF2B5EF4-FFF2-40B4-BE49-F238E27FC236}">
                <a16:creationId xmlns:a16="http://schemas.microsoft.com/office/drawing/2014/main" id="{D99F8D01-8B3A-488A-82FC-DBD0520CD1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77"/>
          <a:stretch/>
        </p:blipFill>
        <p:spPr bwMode="auto">
          <a:xfrm>
            <a:off x="15" y="857257"/>
            <a:ext cx="4427778" cy="5143493"/>
          </a:xfrm>
          <a:custGeom>
            <a:avLst/>
            <a:gdLst/>
            <a:ahLst/>
            <a:cxnLst/>
            <a:rect l="l" t="t" r="r" b="b"/>
            <a:pathLst>
              <a:path w="5903724" h="6858000">
                <a:moveTo>
                  <a:pt x="0" y="0"/>
                </a:moveTo>
                <a:lnTo>
                  <a:pt x="5886178" y="0"/>
                </a:lnTo>
                <a:lnTo>
                  <a:pt x="5890522" y="42009"/>
                </a:lnTo>
                <a:cubicBezTo>
                  <a:pt x="5948302" y="788432"/>
                  <a:pt x="5795211" y="5194623"/>
                  <a:pt x="5836720" y="6279216"/>
                </a:cubicBezTo>
                <a:cubicBezTo>
                  <a:pt x="5842686" y="6384211"/>
                  <a:pt x="5845802" y="6526851"/>
                  <a:pt x="5846540" y="6699667"/>
                </a:cubicBezTo>
                <a:lnTo>
                  <a:pt x="5846508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D621D-B7EB-4DD0-A8D6-79076A238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0000" y="2074896"/>
            <a:ext cx="3743972" cy="3925855"/>
          </a:xfrm>
        </p:spPr>
        <p:txBody>
          <a:bodyPr>
            <a:normAutofit fontScale="92500" lnSpcReduction="20000"/>
          </a:bodyPr>
          <a:lstStyle/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</a:rPr>
              <a:t>D</a:t>
            </a:r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uidelijke </a:t>
            </a:r>
            <a:r>
              <a:rPr lang="nl-NL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bewegwijzering </a:t>
            </a:r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aan beide ingangen, wordt nog aan gewerkt.</a:t>
            </a:r>
          </a:p>
          <a:p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</a:rPr>
              <a:t>Fietsrekken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</a:rPr>
              <a:t> voor bezoekers buiten het park. In </a:t>
            </a:r>
            <a:r>
              <a:rPr lang="nl-NL" dirty="0" err="1">
                <a:latin typeface="Calibri" panose="020F0502020204030204" pitchFamily="34" charset="0"/>
                <a:ea typeface="Calibri" panose="020F0502020204030204" pitchFamily="34" charset="0"/>
              </a:rPr>
              <a:t>progress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</a:rPr>
              <a:t>Buitenkwekerij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</a:rPr>
              <a:t> in oprichting</a:t>
            </a:r>
          </a:p>
          <a:p>
            <a:r>
              <a:rPr lang="nl-NL" b="1" dirty="0">
                <a:solidFill>
                  <a:srgbClr val="FFC000">
                    <a:alpha val="58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Gerealiseerd:</a:t>
            </a:r>
          </a:p>
          <a:p>
            <a:pPr marL="0" indent="0">
              <a:buNone/>
            </a:pPr>
            <a:r>
              <a:rPr lang="nl-NL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Geïllustreerde borden: </a:t>
            </a:r>
            <a:r>
              <a:rPr lang="nl-NL" b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Welkom</a:t>
            </a:r>
            <a:r>
              <a:rPr lang="nl-NL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op ons park, rustgebied, welke dieren</a:t>
            </a:r>
            <a:r>
              <a:rPr lang="nl-NL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bomen en planten. </a:t>
            </a:r>
            <a:r>
              <a:rPr lang="nl-NL" sz="1275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Wandelingen en luisterspeurtocht voor kinderen </a:t>
            </a:r>
          </a:p>
          <a:p>
            <a:pPr marL="0" indent="0">
              <a:buNone/>
            </a:pPr>
            <a:r>
              <a:rPr lang="nl-NL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Nieuwe toegankelijke website, met dank aan Anna en Sander</a:t>
            </a:r>
          </a:p>
          <a:p>
            <a:pPr marL="0" indent="0">
              <a:buNone/>
            </a:pPr>
            <a:r>
              <a:rPr lang="nl-NL" b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Buurt</a:t>
            </a:r>
            <a:r>
              <a:rPr lang="nl-NL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</a:t>
            </a:r>
            <a:r>
              <a:rPr lang="nl-NL" b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buren en </a:t>
            </a:r>
            <a:r>
              <a:rPr lang="nl-NL" b="1" dirty="0" err="1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aspirantleden</a:t>
            </a:r>
            <a:r>
              <a:rPr lang="nl-NL" b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uitgenodigd voor jubileumfeest</a:t>
            </a:r>
          </a:p>
          <a:p>
            <a:endParaRPr lang="nl-NL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163735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doos, verven, begrafenis, plant&#10;&#10;Automatisch gegenereerde beschrijving">
            <a:extLst>
              <a:ext uri="{FF2B5EF4-FFF2-40B4-BE49-F238E27FC236}">
                <a16:creationId xmlns:a16="http://schemas.microsoft.com/office/drawing/2014/main" id="{54CD3685-6C44-C9E7-36C3-C9A9432A45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75" b="3870"/>
          <a:stretch/>
        </p:blipFill>
        <p:spPr>
          <a:xfrm>
            <a:off x="1" y="857251"/>
            <a:ext cx="9143984" cy="5143499"/>
          </a:xfrm>
          <a:prstGeom prst="rect">
            <a:avLst/>
          </a:prstGeom>
          <a:noFill/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160AF5B4-152F-A291-6983-157D271067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2167" y="1231324"/>
            <a:ext cx="3350213" cy="662420"/>
          </a:xfrm>
        </p:spPr>
        <p:txBody>
          <a:bodyPr anchor="b">
            <a:normAutofit/>
          </a:bodyPr>
          <a:lstStyle/>
          <a:p>
            <a:r>
              <a:rPr lang="nl-NL" sz="3300" dirty="0"/>
              <a:t>Kwekerij NLK</a:t>
            </a:r>
          </a:p>
        </p:txBody>
      </p:sp>
      <p:sp>
        <p:nvSpPr>
          <p:cNvPr id="7" name="Ondertitel 6">
            <a:extLst>
              <a:ext uri="{FF2B5EF4-FFF2-40B4-BE49-F238E27FC236}">
                <a16:creationId xmlns:a16="http://schemas.microsoft.com/office/drawing/2014/main" id="{1134FBA1-B882-571C-F4D8-7263D12AFF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26" y="2087449"/>
            <a:ext cx="2817366" cy="735290"/>
          </a:xfrm>
        </p:spPr>
        <p:txBody>
          <a:bodyPr>
            <a:noAutofit/>
          </a:bodyPr>
          <a:lstStyle/>
          <a:p>
            <a:r>
              <a:rPr lang="nl-NL" sz="2100" dirty="0"/>
              <a:t>Presentatie ALV november 2023</a:t>
            </a:r>
          </a:p>
        </p:txBody>
      </p:sp>
      <p:sp>
        <p:nvSpPr>
          <p:cNvPr id="47" name="Date Placeholder 1">
            <a:extLst>
              <a:ext uri="{FF2B5EF4-FFF2-40B4-BE49-F238E27FC236}">
                <a16:creationId xmlns:a16="http://schemas.microsoft.com/office/drawing/2014/main" id="{6D3A378B-30F2-677E-ADE3-D99793471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7858034" y="4329558"/>
            <a:ext cx="1990131" cy="273844"/>
          </a:xfrm>
        </p:spPr>
        <p:txBody>
          <a:bodyPr/>
          <a:lstStyle/>
          <a:p>
            <a:pPr defTabSz="685800">
              <a:spcAft>
                <a:spcPts val="450"/>
              </a:spcAft>
            </a:pP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eue Haas Grotesk Text Pro"/>
            </a:endParaRPr>
          </a:p>
        </p:txBody>
      </p:sp>
      <p:sp>
        <p:nvSpPr>
          <p:cNvPr id="49" name="Footer Placeholder 2">
            <a:extLst>
              <a:ext uri="{FF2B5EF4-FFF2-40B4-BE49-F238E27FC236}">
                <a16:creationId xmlns:a16="http://schemas.microsoft.com/office/drawing/2014/main" id="{9C23378E-16EF-7D77-ECA0-65A9A9CBC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57951" y="5596085"/>
            <a:ext cx="2057399" cy="273844"/>
          </a:xfrm>
        </p:spPr>
        <p:txBody>
          <a:bodyPr/>
          <a:lstStyle/>
          <a:p>
            <a:pPr defTabSz="685800">
              <a:spcAft>
                <a:spcPts val="450"/>
              </a:spcAft>
            </a:pP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eue Haas Grotesk Text Pro"/>
            </a:endParaRPr>
          </a:p>
        </p:txBody>
      </p:sp>
      <p:sp>
        <p:nvSpPr>
          <p:cNvPr id="51" name="Slide Number Placeholder 3">
            <a:extLst>
              <a:ext uri="{FF2B5EF4-FFF2-40B4-BE49-F238E27FC236}">
                <a16:creationId xmlns:a16="http://schemas.microsoft.com/office/drawing/2014/main" id="{EE0CB3F7-D607-DD27-6318-D95A7FBB1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5350" y="5596085"/>
            <a:ext cx="461772" cy="273844"/>
          </a:xfrm>
        </p:spPr>
        <p:txBody>
          <a:bodyPr/>
          <a:lstStyle/>
          <a:p>
            <a:pPr defTabSz="685800">
              <a:spcAft>
                <a:spcPts val="450"/>
              </a:spcAft>
            </a:pP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eue Haas Grotesk Text Pro"/>
            </a:endParaRPr>
          </a:p>
        </p:txBody>
      </p:sp>
    </p:spTree>
    <p:extLst>
      <p:ext uri="{BB962C8B-B14F-4D97-AF65-F5344CB8AC3E}">
        <p14:creationId xmlns:p14="http://schemas.microsoft.com/office/powerpoint/2010/main" val="13070365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EFDCDF-B8F1-8C31-C7B6-721F3BC16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1559881"/>
            <a:ext cx="6665163" cy="487814"/>
          </a:xfrm>
          <a:noFill/>
        </p:spPr>
        <p:txBody>
          <a:bodyPr>
            <a:normAutofit fontScale="90000"/>
          </a:bodyPr>
          <a:lstStyle/>
          <a:p>
            <a:r>
              <a:rPr lang="nl-NL" dirty="0"/>
              <a:t>Meerjarenplan</a:t>
            </a:r>
            <a:endParaRPr lang="nl-NL" sz="2025" b="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A793D1B-90A7-7A44-53FE-625CEBF08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386" y="2112394"/>
            <a:ext cx="6662877" cy="43476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dirty="0"/>
              <a:t>Einddoel (samen, biodiversiteit, klimaatbestendig)</a:t>
            </a:r>
          </a:p>
          <a:p>
            <a:r>
              <a:rPr lang="nl-NL" sz="2000" dirty="0"/>
              <a:t>Kwekerij op een van de tuinen van NLK</a:t>
            </a:r>
          </a:p>
          <a:p>
            <a:r>
              <a:rPr lang="nl-NL" sz="2000" dirty="0"/>
              <a:t>Veel inheemse planten, struiken, bomen</a:t>
            </a:r>
          </a:p>
          <a:p>
            <a:r>
              <a:rPr lang="nl-NL" sz="2000" dirty="0"/>
              <a:t>Planten met meerwaarde voor biodiversiteit</a:t>
            </a:r>
          </a:p>
          <a:p>
            <a:r>
              <a:rPr lang="nl-NL" sz="2000" dirty="0"/>
              <a:t>Turfvrij, compost, geen kunstmest</a:t>
            </a:r>
          </a:p>
          <a:p>
            <a:r>
              <a:rPr lang="nl-NL" sz="2000" dirty="0"/>
              <a:t>Door vrijwilligers en via dagbesteding</a:t>
            </a:r>
          </a:p>
          <a:p>
            <a:r>
              <a:rPr lang="nl-NL" sz="2000" dirty="0"/>
              <a:t>Niet commercieel</a:t>
            </a:r>
          </a:p>
          <a:p>
            <a:r>
              <a:rPr lang="nl-NL" sz="2000" dirty="0"/>
              <a:t>Plantenverkoop via het Winckeltje</a:t>
            </a:r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953340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EFDCDF-B8F1-8C31-C7B6-721F3BC163A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nl-NL" dirty="0"/>
              <a:t>Voorbereiding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A793D1B-90A7-7A44-53FE-625CEBF08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1600" dirty="0"/>
              <a:t>Hendrikje, Marja, Carla</a:t>
            </a:r>
          </a:p>
          <a:p>
            <a:r>
              <a:rPr lang="nl-NL" sz="1600" dirty="0"/>
              <a:t>Gesprekken met bestuur</a:t>
            </a:r>
          </a:p>
          <a:p>
            <a:r>
              <a:rPr lang="nl-NL" sz="1600" dirty="0"/>
              <a:t>Kwekerijen en/of dagbesteding op andere tuinparken bezocht</a:t>
            </a:r>
          </a:p>
          <a:p>
            <a:r>
              <a:rPr lang="nl-NL" sz="1600" dirty="0"/>
              <a:t>Leerpunten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600" dirty="0"/>
              <a:t>Niet overhaasten, denk in fasen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600" dirty="0"/>
              <a:t>Niet van één persoon afhankelijk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600" dirty="0"/>
              <a:t>Niet te groots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600" dirty="0"/>
              <a:t>Goede financiële afspraken, transparant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600" dirty="0"/>
              <a:t>Bij dagbesteding: goede voorzieningen</a:t>
            </a:r>
          </a:p>
          <a:p>
            <a:r>
              <a:rPr lang="nl-NL" sz="1600" dirty="0"/>
              <a:t>Projectplan geschreven</a:t>
            </a:r>
          </a:p>
        </p:txBody>
      </p:sp>
    </p:spTree>
    <p:extLst>
      <p:ext uri="{BB962C8B-B14F-4D97-AF65-F5344CB8AC3E}">
        <p14:creationId xmlns:p14="http://schemas.microsoft.com/office/powerpoint/2010/main" val="13331200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EFDCDF-B8F1-8C31-C7B6-721F3BC163A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nl-NL" dirty="0"/>
              <a:t>Stappenplan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A793D1B-90A7-7A44-53FE-625CEBF08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57175" indent="-257175">
              <a:buFont typeface="+mj-lt"/>
              <a:buAutoNum type="arabicPeriod"/>
            </a:pPr>
            <a:r>
              <a:rPr lang="nl-NL" sz="2000" dirty="0"/>
              <a:t>Kwekerij commissie (zonder tuin)</a:t>
            </a:r>
          </a:p>
          <a:p>
            <a:pPr marL="257175" indent="-257175">
              <a:buFont typeface="+mj-lt"/>
              <a:buAutoNum type="arabicPeriod"/>
            </a:pPr>
            <a:r>
              <a:rPr lang="nl-NL" sz="2000" dirty="0"/>
              <a:t>Kweken op een hiervoor vrijgemaakte tuin</a:t>
            </a:r>
          </a:p>
          <a:p>
            <a:pPr marL="257175" indent="-257175">
              <a:buFont typeface="+mj-lt"/>
              <a:buAutoNum type="arabicPeriod"/>
            </a:pPr>
            <a:r>
              <a:rPr lang="nl-NL" sz="2000" dirty="0"/>
              <a:t>Kweken met vrijwilligers</a:t>
            </a:r>
          </a:p>
          <a:p>
            <a:pPr marL="257175" indent="-257175">
              <a:buFont typeface="+mj-lt"/>
              <a:buAutoNum type="arabicPeriod"/>
            </a:pPr>
            <a:r>
              <a:rPr lang="nl-NL" sz="2000" dirty="0"/>
              <a:t>Voorbereiden aanbod dagbesteding</a:t>
            </a:r>
          </a:p>
          <a:p>
            <a:pPr marL="257175" indent="-257175">
              <a:buFont typeface="+mj-lt"/>
              <a:buAutoNum type="arabicPeriod"/>
            </a:pPr>
            <a:r>
              <a:rPr lang="nl-NL" sz="2000" dirty="0"/>
              <a:t>Kwekerij met dagbesteding</a:t>
            </a:r>
          </a:p>
          <a:p>
            <a:pPr marL="257175" indent="-257175">
              <a:buFont typeface="+mj-lt"/>
              <a:buAutoNum type="arabicPeriod"/>
            </a:pP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08762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1A2DF-2A39-4888-B2B2-85A97DE22291}" type="slidenum">
              <a:rPr lang="nl-NL" smtClean="0"/>
              <a:pPr/>
              <a:t>5</a:t>
            </a:fld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4294967295"/>
          </p:nvPr>
        </p:nvSpPr>
        <p:spPr>
          <a:xfrm>
            <a:off x="1219200" y="1700213"/>
            <a:ext cx="7924800" cy="4572000"/>
          </a:xfrm>
          <a:solidFill>
            <a:schemeClr val="bg1">
              <a:alpha val="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Opening &amp; welkom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Vaststellen agenda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Ingekomen stukken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Mededelingen Bestuur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Vaststellen notulen ALV mei 2023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Agenda Bond van Volkstuinders 9 december 2023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Vooruitkijken op 2024: beleid en begroting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De Commissies: jubileum, afscheid AC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Kijken naar de toekomst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Rondvraag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Sluiting</a:t>
            </a:r>
          </a:p>
        </p:txBody>
      </p:sp>
      <p:pic>
        <p:nvPicPr>
          <p:cNvPr id="8" name="Afbeelding 2" descr="nlklogo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1" y="0"/>
            <a:ext cx="971600" cy="1340138"/>
          </a:xfrm>
          <a:prstGeom prst="rect">
            <a:avLst/>
          </a:prstGeom>
          <a:noFill/>
        </p:spPr>
      </p:pic>
      <p:sp>
        <p:nvSpPr>
          <p:cNvPr id="7" name="Right Arrow 6"/>
          <p:cNvSpPr/>
          <p:nvPr/>
        </p:nvSpPr>
        <p:spPr>
          <a:xfrm>
            <a:off x="114868" y="2453853"/>
            <a:ext cx="989459" cy="432048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685800" y="514352"/>
            <a:ext cx="3886200" cy="1162050"/>
          </a:xfrm>
          <a:prstGeom prst="rect">
            <a:avLst/>
          </a:prstGeom>
          <a:ln>
            <a:noFill/>
          </a:ln>
        </p:spPr>
        <p:txBody>
          <a:bodyPr vert="horz" lIns="0" tIns="0" rIns="0" bIns="0" anchor="t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5600" b="1" kern="1200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l-NL" sz="2800">
                <a:solidFill>
                  <a:schemeClr val="tx1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290678488"/>
      </p:ext>
    </p:extLst>
  </p:cSld>
  <p:clrMapOvr>
    <a:masterClrMapping/>
  </p:clrMapOvr>
  <p:transition spd="slow">
    <p:wedg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EFDCDF-B8F1-8C31-C7B6-721F3BC163A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nl-NL" dirty="0"/>
              <a:t>Stappenplan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A793D1B-90A7-7A44-53FE-625CEBF08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57175" indent="-257175">
              <a:buFont typeface="+mj-lt"/>
              <a:buAutoNum type="arabicPeriod"/>
            </a:pPr>
            <a:r>
              <a:rPr lang="nl-NL" sz="1800" dirty="0"/>
              <a:t>Kwekerij commissie (zonder tuin)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800" dirty="0"/>
              <a:t>Kwekerij nog op particuliere tuinen en in de kweekkas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800" dirty="0"/>
              <a:t>Opbrengst plantenverkoop wordt geoormerkt voor </a:t>
            </a:r>
            <a:r>
              <a:rPr lang="nl-NL" sz="1800" dirty="0" err="1"/>
              <a:t>tzt</a:t>
            </a:r>
            <a:r>
              <a:rPr lang="nl-NL" sz="1800" dirty="0"/>
              <a:t> inrichting kwekerij</a:t>
            </a:r>
          </a:p>
          <a:p>
            <a:pPr marL="257175" indent="-257175">
              <a:buFont typeface="+mj-lt"/>
              <a:buAutoNum type="arabicPeriod"/>
            </a:pPr>
            <a:r>
              <a:rPr lang="nl-NL" sz="1800" dirty="0">
                <a:solidFill>
                  <a:schemeClr val="bg1">
                    <a:lumMod val="65000"/>
                  </a:schemeClr>
                </a:solidFill>
              </a:rPr>
              <a:t>Kweken op een hiervoor vrijgemaakte tuin</a:t>
            </a:r>
          </a:p>
          <a:p>
            <a:pPr marL="257175" indent="-257175">
              <a:buFont typeface="+mj-lt"/>
              <a:buAutoNum type="arabicPeriod"/>
            </a:pPr>
            <a:r>
              <a:rPr lang="nl-NL" sz="1800" dirty="0">
                <a:solidFill>
                  <a:schemeClr val="bg1">
                    <a:lumMod val="65000"/>
                  </a:schemeClr>
                </a:solidFill>
              </a:rPr>
              <a:t>Kweken met vrijwilligers</a:t>
            </a:r>
          </a:p>
          <a:p>
            <a:pPr marL="257175" indent="-257175">
              <a:buFont typeface="+mj-lt"/>
              <a:buAutoNum type="arabicPeriod"/>
            </a:pPr>
            <a:r>
              <a:rPr lang="nl-NL" sz="1800" dirty="0">
                <a:solidFill>
                  <a:schemeClr val="bg1">
                    <a:lumMod val="65000"/>
                  </a:schemeClr>
                </a:solidFill>
              </a:rPr>
              <a:t>Voorbereiden aanbod dagbesteding</a:t>
            </a:r>
          </a:p>
          <a:p>
            <a:pPr marL="257175" indent="-257175">
              <a:buFont typeface="+mj-lt"/>
              <a:buAutoNum type="arabicPeriod"/>
            </a:pPr>
            <a:r>
              <a:rPr lang="nl-NL" sz="1800" dirty="0">
                <a:solidFill>
                  <a:schemeClr val="bg1">
                    <a:lumMod val="65000"/>
                  </a:schemeClr>
                </a:solidFill>
              </a:rPr>
              <a:t>Kwekerij met dagbesteding</a:t>
            </a:r>
          </a:p>
          <a:p>
            <a:pPr marL="257175" indent="-257175">
              <a:buFont typeface="+mj-lt"/>
              <a:buAutoNum type="arabicPeriod"/>
            </a:pP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808280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EFDCDF-B8F1-8C31-C7B6-721F3BC163A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nl-NL" dirty="0"/>
              <a:t>Stappenplan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A793D1B-90A7-7A44-53FE-625CEBF08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57175" indent="-257175">
              <a:buFont typeface="+mj-lt"/>
              <a:buAutoNum type="arabicPeriod"/>
            </a:pPr>
            <a:r>
              <a:rPr lang="nl-NL" sz="1800" dirty="0">
                <a:solidFill>
                  <a:schemeClr val="bg1">
                    <a:lumMod val="65000"/>
                  </a:schemeClr>
                </a:solidFill>
              </a:rPr>
              <a:t>Kwekerij commissie (zonder tuin)</a:t>
            </a:r>
          </a:p>
          <a:p>
            <a:pPr marL="257175" indent="-257175">
              <a:buFont typeface="+mj-lt"/>
              <a:buAutoNum type="arabicPeriod"/>
            </a:pPr>
            <a:r>
              <a:rPr lang="nl-NL" sz="1800" dirty="0"/>
              <a:t>Kweken op een hiervoor vrijgemaakte tuin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800" dirty="0"/>
              <a:t>Eenvoudig inrichten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800" dirty="0"/>
              <a:t>Meerdere kwekers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800" dirty="0"/>
              <a:t>Meer ruimte = meer planten in de verkoop, ook voor de buurt</a:t>
            </a:r>
          </a:p>
          <a:p>
            <a:pPr marL="257175" indent="-257175">
              <a:buFont typeface="+mj-lt"/>
              <a:buAutoNum type="arabicPeriod"/>
            </a:pPr>
            <a:r>
              <a:rPr lang="nl-NL" sz="1800" dirty="0">
                <a:solidFill>
                  <a:schemeClr val="bg1">
                    <a:lumMod val="65000"/>
                  </a:schemeClr>
                </a:solidFill>
              </a:rPr>
              <a:t>Kweken met vrijwilligers</a:t>
            </a:r>
          </a:p>
          <a:p>
            <a:pPr marL="257175" indent="-257175">
              <a:buFont typeface="+mj-lt"/>
              <a:buAutoNum type="arabicPeriod"/>
            </a:pPr>
            <a:r>
              <a:rPr lang="nl-NL" sz="1800" dirty="0">
                <a:solidFill>
                  <a:schemeClr val="bg1">
                    <a:lumMod val="65000"/>
                  </a:schemeClr>
                </a:solidFill>
              </a:rPr>
              <a:t>Voorbereiden aanbod dagbesteding</a:t>
            </a:r>
          </a:p>
          <a:p>
            <a:pPr marL="257175" indent="-257175">
              <a:buFont typeface="+mj-lt"/>
              <a:buAutoNum type="arabicPeriod"/>
            </a:pPr>
            <a:r>
              <a:rPr lang="nl-NL" sz="1800" dirty="0">
                <a:solidFill>
                  <a:schemeClr val="bg1">
                    <a:lumMod val="65000"/>
                  </a:schemeClr>
                </a:solidFill>
              </a:rPr>
              <a:t>Kwekerij met dagbesteding</a:t>
            </a:r>
          </a:p>
          <a:p>
            <a:pPr marL="257175" indent="-257175">
              <a:buFont typeface="+mj-lt"/>
              <a:buAutoNum type="arabicPeriod"/>
            </a:pP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408465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EFDCDF-B8F1-8C31-C7B6-721F3BC163A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nl-NL" dirty="0"/>
              <a:t>Stappenplan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A793D1B-90A7-7A44-53FE-625CEBF08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57175" indent="-257175">
              <a:buFont typeface="+mj-lt"/>
              <a:buAutoNum type="arabicPeriod"/>
            </a:pPr>
            <a:r>
              <a:rPr lang="nl-NL" sz="1800" dirty="0">
                <a:solidFill>
                  <a:schemeClr val="bg1">
                    <a:lumMod val="65000"/>
                  </a:schemeClr>
                </a:solidFill>
              </a:rPr>
              <a:t>Kwekerij commissie (zonder tuin)</a:t>
            </a:r>
          </a:p>
          <a:p>
            <a:pPr marL="257175" indent="-257175">
              <a:buFont typeface="+mj-lt"/>
              <a:buAutoNum type="arabicPeriod"/>
            </a:pPr>
            <a:r>
              <a:rPr lang="nl-NL" sz="1800" dirty="0">
                <a:solidFill>
                  <a:schemeClr val="bg1">
                    <a:lumMod val="65000"/>
                  </a:schemeClr>
                </a:solidFill>
              </a:rPr>
              <a:t>Kweken op een hiervoor vrijgemaakte tuin</a:t>
            </a:r>
          </a:p>
          <a:p>
            <a:pPr marL="257175" indent="-257175">
              <a:buFont typeface="+mj-lt"/>
              <a:buAutoNum type="arabicPeriod"/>
            </a:pPr>
            <a:r>
              <a:rPr lang="nl-NL" sz="1800" dirty="0"/>
              <a:t>Kweken met vrijwilligers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800" dirty="0"/>
              <a:t>Werven en begeleiden van vrijwilligers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800" dirty="0"/>
              <a:t>Toewerken naar een deskundig en stabiel team vrijwilligers</a:t>
            </a:r>
          </a:p>
          <a:p>
            <a:pPr marL="257175" indent="-257175">
              <a:buFont typeface="+mj-lt"/>
              <a:buAutoNum type="arabicPeriod"/>
            </a:pPr>
            <a:r>
              <a:rPr lang="nl-NL" sz="1800" dirty="0">
                <a:solidFill>
                  <a:schemeClr val="bg1">
                    <a:lumMod val="65000"/>
                  </a:schemeClr>
                </a:solidFill>
              </a:rPr>
              <a:t>Voorbereiden aanbod dagbesteding</a:t>
            </a:r>
          </a:p>
          <a:p>
            <a:pPr marL="257175" indent="-257175">
              <a:buFont typeface="+mj-lt"/>
              <a:buAutoNum type="arabicPeriod"/>
            </a:pPr>
            <a:r>
              <a:rPr lang="nl-NL" sz="1800" dirty="0">
                <a:solidFill>
                  <a:schemeClr val="bg1">
                    <a:lumMod val="65000"/>
                  </a:schemeClr>
                </a:solidFill>
              </a:rPr>
              <a:t>Kwekerij met dagbesteding</a:t>
            </a:r>
          </a:p>
          <a:p>
            <a:pPr marL="257175" indent="-257175">
              <a:buFont typeface="+mj-lt"/>
              <a:buAutoNum type="arabicPeriod"/>
            </a:pP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204175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EFDCDF-B8F1-8C31-C7B6-721F3BC163A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nl-NL" dirty="0"/>
              <a:t>Stappenplan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A793D1B-90A7-7A44-53FE-625CEBF08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57175" indent="-257175">
              <a:buFont typeface="+mj-lt"/>
              <a:buAutoNum type="arabicPeriod"/>
            </a:pPr>
            <a:r>
              <a:rPr lang="nl-NL" sz="1800" dirty="0">
                <a:solidFill>
                  <a:schemeClr val="bg1">
                    <a:lumMod val="65000"/>
                  </a:schemeClr>
                </a:solidFill>
              </a:rPr>
              <a:t>Kwekerij commissie (zonder tuin)</a:t>
            </a:r>
          </a:p>
          <a:p>
            <a:pPr marL="257175" indent="-257175">
              <a:buFont typeface="+mj-lt"/>
              <a:buAutoNum type="arabicPeriod"/>
            </a:pPr>
            <a:r>
              <a:rPr lang="nl-NL" sz="1800" dirty="0">
                <a:solidFill>
                  <a:schemeClr val="bg1">
                    <a:lumMod val="65000"/>
                  </a:schemeClr>
                </a:solidFill>
              </a:rPr>
              <a:t>Kweken op een hiervoor vrijgemaakte tuin</a:t>
            </a:r>
          </a:p>
          <a:p>
            <a:pPr marL="257175" indent="-257175">
              <a:buFont typeface="+mj-lt"/>
              <a:buAutoNum type="arabicPeriod"/>
            </a:pPr>
            <a:r>
              <a:rPr lang="nl-NL" sz="1800" dirty="0">
                <a:solidFill>
                  <a:schemeClr val="bg1">
                    <a:lumMod val="65000"/>
                  </a:schemeClr>
                </a:solidFill>
              </a:rPr>
              <a:t>Kweken met vrijwilligers</a:t>
            </a:r>
          </a:p>
          <a:p>
            <a:pPr marL="257175" indent="-257175">
              <a:buFont typeface="+mj-lt"/>
              <a:buAutoNum type="arabicPeriod"/>
            </a:pPr>
            <a:r>
              <a:rPr lang="nl-NL" sz="1800" dirty="0"/>
              <a:t>Voorbereiden aanbod dagbesteding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800" dirty="0"/>
              <a:t>Samenwerking zorginstelling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800" dirty="0"/>
              <a:t>Fondsen werven voor bouw werkruimte en overige voorzieningen</a:t>
            </a:r>
          </a:p>
          <a:p>
            <a:pPr marL="257175" indent="-257175">
              <a:buFont typeface="+mj-lt"/>
              <a:buAutoNum type="arabicPeriod"/>
            </a:pPr>
            <a:r>
              <a:rPr lang="nl-NL" sz="1800" dirty="0">
                <a:solidFill>
                  <a:schemeClr val="bg1">
                    <a:lumMod val="65000"/>
                  </a:schemeClr>
                </a:solidFill>
              </a:rPr>
              <a:t>Kwekerij met dagbesteding</a:t>
            </a:r>
          </a:p>
          <a:p>
            <a:pPr marL="257175" indent="-257175">
              <a:buFont typeface="+mj-lt"/>
              <a:buAutoNum type="arabicPeriod"/>
            </a:pP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331950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EFDCDF-B8F1-8C31-C7B6-721F3BC163A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nl-NL" dirty="0"/>
              <a:t>Stappenplan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A793D1B-90A7-7A44-53FE-625CEBF08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57175" indent="-257175">
              <a:buFont typeface="+mj-lt"/>
              <a:buAutoNum type="arabicPeriod"/>
            </a:pPr>
            <a:r>
              <a:rPr lang="nl-NL" sz="1800" dirty="0">
                <a:solidFill>
                  <a:schemeClr val="bg1">
                    <a:lumMod val="65000"/>
                  </a:schemeClr>
                </a:solidFill>
              </a:rPr>
              <a:t>Kwekerij commissie (zonder tuin)</a:t>
            </a:r>
          </a:p>
          <a:p>
            <a:pPr marL="257175" indent="-257175">
              <a:buFont typeface="+mj-lt"/>
              <a:buAutoNum type="arabicPeriod"/>
            </a:pPr>
            <a:r>
              <a:rPr lang="nl-NL" sz="1800" dirty="0">
                <a:solidFill>
                  <a:schemeClr val="bg1">
                    <a:lumMod val="65000"/>
                  </a:schemeClr>
                </a:solidFill>
              </a:rPr>
              <a:t>Kweken op een hiervoor vrijgemaakte tuin</a:t>
            </a:r>
          </a:p>
          <a:p>
            <a:pPr marL="257175" indent="-257175">
              <a:buFont typeface="+mj-lt"/>
              <a:buAutoNum type="arabicPeriod"/>
            </a:pPr>
            <a:r>
              <a:rPr lang="nl-NL" sz="1800" dirty="0">
                <a:solidFill>
                  <a:schemeClr val="bg1">
                    <a:lumMod val="65000"/>
                  </a:schemeClr>
                </a:solidFill>
              </a:rPr>
              <a:t>Kweken met vrijwilligers</a:t>
            </a:r>
          </a:p>
          <a:p>
            <a:pPr marL="257175" indent="-257175">
              <a:buFont typeface="+mj-lt"/>
              <a:buAutoNum type="arabicPeriod"/>
            </a:pPr>
            <a:r>
              <a:rPr lang="nl-NL" sz="1800" dirty="0">
                <a:solidFill>
                  <a:schemeClr val="bg1">
                    <a:lumMod val="65000"/>
                  </a:schemeClr>
                </a:solidFill>
              </a:rPr>
              <a:t>Voorbereiden aanbod dagbesteding</a:t>
            </a:r>
          </a:p>
          <a:p>
            <a:pPr marL="257175" indent="-257175">
              <a:buFont typeface="+mj-lt"/>
              <a:buAutoNum type="arabicPeriod"/>
            </a:pPr>
            <a:r>
              <a:rPr lang="nl-NL" sz="1800" dirty="0"/>
              <a:t>Kwekerij met dagbesteding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800" dirty="0"/>
              <a:t>Enkele dagen per week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800" dirty="0"/>
              <a:t>Goede begeleiding uit zorginstelling</a:t>
            </a: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461328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4C20D09-FF7F-443C-832F-CEB9FA2CF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1559881"/>
            <a:ext cx="6665163" cy="1053857"/>
          </a:xfrm>
        </p:spPr>
        <p:txBody>
          <a:bodyPr>
            <a:normAutofit/>
          </a:bodyPr>
          <a:lstStyle/>
          <a:p>
            <a:r>
              <a:rPr lang="nl-NL" sz="2700" dirty="0"/>
              <a:t>Vragen en reacties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F07E8C8-C5A2-0DAA-8646-094284B32F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534560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EB8E4C-E2FA-B3F6-61D3-3E8337EC0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879" y="1321650"/>
            <a:ext cx="2321719" cy="1107996"/>
          </a:xfrm>
        </p:spPr>
        <p:txBody>
          <a:bodyPr/>
          <a:lstStyle/>
          <a:p>
            <a:r>
              <a:rPr lang="nl-NL" dirty="0"/>
              <a:t>Biodiversiteit </a:t>
            </a:r>
            <a:br>
              <a:rPr lang="nl-NL" dirty="0"/>
            </a:br>
            <a:r>
              <a:rPr lang="nl-NL" dirty="0"/>
              <a:t>en </a:t>
            </a:r>
            <a:br>
              <a:rPr lang="nl-NL" dirty="0"/>
            </a:br>
            <a:r>
              <a:rPr lang="nl-NL" b="1" dirty="0"/>
              <a:t>zichtbaarheid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9797BE3-EE16-12FD-5AB3-2C4E87E07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9323" y="1295746"/>
            <a:ext cx="4925798" cy="4362104"/>
          </a:xfrm>
        </p:spPr>
        <p:txBody>
          <a:bodyPr>
            <a:normAutofit fontScale="92500" lnSpcReduction="20000"/>
          </a:bodyPr>
          <a:lstStyle/>
          <a:p>
            <a:r>
              <a:rPr lang="nl-NL" sz="1650" dirty="0"/>
              <a:t>Er is een </a:t>
            </a:r>
            <a:r>
              <a:rPr lang="nl-NL" sz="1650" b="1" dirty="0">
                <a:solidFill>
                  <a:srgbClr val="FFC000">
                    <a:alpha val="58000"/>
                  </a:srgbClr>
                </a:solidFill>
              </a:rPr>
              <a:t>Werkgroep Biodiversiteit </a:t>
            </a:r>
            <a:r>
              <a:rPr lang="nl-NL" sz="1650" dirty="0"/>
              <a:t>opgericht door Mar Schuringa, Jaap van der Veen en Anna ten Bruggencate.</a:t>
            </a:r>
          </a:p>
          <a:p>
            <a:r>
              <a:rPr lang="nl-NL" sz="15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Biodiversiteit</a:t>
            </a:r>
            <a:r>
              <a:rPr lang="nl-NL" sz="15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het aantal verschillende soorten planten en dieren in een gebied. Er zijn al veel tuinders actief met biodiversiteit, de werkgroep wil deze activiteiten aanvullen en op elkaar afstemmen. 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nl-NL" sz="15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Doelstellingen</a:t>
            </a:r>
            <a:endParaRPr lang="nl-NL" sz="15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>
              <a:lnSpc>
                <a:spcPct val="107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l-NL" sz="15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Biodiversiteit (flora en fauna) op NLK verder in kaart brengen (o.a. via waarneming.nl).</a:t>
            </a:r>
          </a:p>
          <a:p>
            <a:pPr marL="685800">
              <a:lnSpc>
                <a:spcPct val="107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l-NL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Onderzoeken hoe de vereniging de biodiversiteit kan bevorderen in aanvulling op de al bestaande activiteiten en verder bouwend op het groenbeheerplan.</a:t>
            </a:r>
          </a:p>
          <a:p>
            <a:pPr marL="685800">
              <a:lnSpc>
                <a:spcPct val="107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l-NL" sz="15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Bevorderen van betrokkenheid en vergroten van kennis over de biodiversiteit op NLK bij tuinders en andere geïnteresseerden. Bijvoorbeeld elke maand een lezing, wandeling of workshop.</a:t>
            </a:r>
            <a:endParaRPr lang="nl-NL" sz="1500" dirty="0"/>
          </a:p>
          <a:p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1BBB4FF-8A92-912A-936E-5D6901D52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330" y="2361586"/>
            <a:ext cx="2905432" cy="3174765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803A9A6-E7E3-3C11-C753-0A683FBF14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" y="2429646"/>
            <a:ext cx="2660400" cy="3106704"/>
          </a:xfr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581448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EB8E4C-E2FA-B3F6-61D3-3E8337EC0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878" y="1321650"/>
            <a:ext cx="2463953" cy="1036154"/>
          </a:xfrm>
        </p:spPr>
        <p:txBody>
          <a:bodyPr>
            <a:normAutofit/>
          </a:bodyPr>
          <a:lstStyle/>
          <a:p>
            <a:pPr algn="ctr"/>
            <a:r>
              <a:rPr lang="nl-NL" sz="1500" dirty="0"/>
              <a:t>Uit </a:t>
            </a:r>
            <a:r>
              <a:rPr lang="nl-NL" sz="1500" b="1" dirty="0"/>
              <a:t>Groen Beheerplan </a:t>
            </a:r>
            <a:r>
              <a:rPr lang="nl-NL" sz="1500" dirty="0"/>
              <a:t>Nieuwe Levenskracht:</a:t>
            </a:r>
            <a:br>
              <a:rPr lang="nl-NL" sz="1500" dirty="0"/>
            </a:br>
            <a:r>
              <a:rPr lang="nl-NL" sz="1500" dirty="0"/>
              <a:t>Natuurwaardekaart Amsterdam</a:t>
            </a:r>
            <a:endParaRPr lang="nl-NL" sz="1500" b="1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803A9A6-E7E3-3C11-C753-0A683FBF14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" y="2429646"/>
            <a:ext cx="2660400" cy="3106704"/>
          </a:xfrm>
        </p:spPr>
        <p:txBody>
          <a:bodyPr>
            <a:normAutofit/>
          </a:bodyPr>
          <a:lstStyle/>
          <a:p>
            <a:r>
              <a:rPr lang="nl-NL" sz="1200" b="1" dirty="0"/>
              <a:t>Nieuwe Levenskracht </a:t>
            </a:r>
            <a:r>
              <a:rPr lang="nl-NL" sz="1200" dirty="0"/>
              <a:t>scoort nu bij de gemeente een waarde 2 op een schaal van 1 tot 5. Meer biodiversiteit, met name van bedreigde soorten levert een hogere waardering op. </a:t>
            </a:r>
            <a:br>
              <a:rPr lang="nl-NL" sz="1200" dirty="0"/>
            </a:br>
            <a:r>
              <a:rPr lang="nl-NL" sz="1200" dirty="0"/>
              <a:t>Voor </a:t>
            </a:r>
            <a:r>
              <a:rPr lang="nl-NL" sz="1200" b="1" dirty="0"/>
              <a:t>volkstuinparken</a:t>
            </a:r>
            <a:r>
              <a:rPr lang="nl-NL" sz="1200" dirty="0"/>
              <a:t> bijvoorbeeld: de </a:t>
            </a:r>
            <a:r>
              <a:rPr lang="nl-NL" sz="1200" i="1" dirty="0"/>
              <a:t>Ruige dwergvleermuis</a:t>
            </a:r>
            <a:r>
              <a:rPr lang="nl-NL" sz="1200" dirty="0"/>
              <a:t>, Watervleermuis, Huismus, Ringmus, Grote keverorchis, </a:t>
            </a:r>
            <a:r>
              <a:rPr lang="nl-NL" sz="1200" dirty="0" err="1"/>
              <a:t>Daslook</a:t>
            </a:r>
            <a:r>
              <a:rPr lang="nl-NL" sz="1200" dirty="0"/>
              <a:t>, </a:t>
            </a:r>
            <a:r>
              <a:rPr lang="nl-NL" sz="1200" i="1" dirty="0"/>
              <a:t>Brede wespenorchis</a:t>
            </a:r>
            <a:r>
              <a:rPr lang="nl-NL" sz="1200" dirty="0"/>
              <a:t>, Kleine maagdenpalm, </a:t>
            </a:r>
            <a:r>
              <a:rPr lang="nl-NL" sz="1200" i="1" dirty="0"/>
              <a:t>Gewone vogelmelk</a:t>
            </a:r>
            <a:r>
              <a:rPr lang="nl-NL" sz="1200" dirty="0"/>
              <a:t>, Blauw walstro, </a:t>
            </a:r>
            <a:r>
              <a:rPr lang="nl-NL" sz="1200" i="1" dirty="0"/>
              <a:t>Ringslang</a:t>
            </a:r>
            <a:r>
              <a:rPr lang="nl-NL" sz="1200" dirty="0"/>
              <a:t>, </a:t>
            </a:r>
            <a:r>
              <a:rPr lang="nl-NL" sz="1200" i="1" dirty="0"/>
              <a:t>Ransuil</a:t>
            </a:r>
            <a:r>
              <a:rPr lang="nl-NL" sz="1200" dirty="0"/>
              <a:t> en Veenmol (</a:t>
            </a:r>
            <a:r>
              <a:rPr lang="nl-NL" sz="1200" i="1" dirty="0"/>
              <a:t>cursief</a:t>
            </a:r>
            <a:r>
              <a:rPr lang="nl-NL" sz="1200" dirty="0"/>
              <a:t> = waargenomen op NLK).</a:t>
            </a: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0FCCEBFF-37BE-29EE-677A-796940185C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5216" y="1317042"/>
            <a:ext cx="5464861" cy="421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6824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CD41F-A809-403B-A522-F25C60485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1095181"/>
            <a:ext cx="3743971" cy="881743"/>
          </a:xfrm>
        </p:spPr>
        <p:txBody>
          <a:bodyPr wrap="square" anchor="ctr">
            <a:normAutofit fontScale="90000"/>
          </a:bodyPr>
          <a:lstStyle/>
          <a:p>
            <a:r>
              <a:rPr lang="en-US" dirty="0" err="1"/>
              <a:t>Meedoen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meedenken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F0D1A-A494-4FA0-9731-A6770FCDB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780981"/>
            <a:ext cx="3743972" cy="4040864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endParaRPr lang="en-US" sz="1050" dirty="0"/>
          </a:p>
          <a:p>
            <a:pPr>
              <a:lnSpc>
                <a:spcPct val="110000"/>
              </a:lnSpc>
            </a:pPr>
            <a:r>
              <a:rPr lang="en-US" dirty="0" err="1"/>
              <a:t>Enthousiast</a:t>
            </a:r>
            <a:r>
              <a:rPr lang="en-US" dirty="0"/>
              <a:t> </a:t>
            </a:r>
            <a:r>
              <a:rPr lang="en-US" dirty="0" err="1"/>
              <a:t>geworden</a:t>
            </a:r>
            <a:r>
              <a:rPr lang="en-US" dirty="0"/>
              <a:t>?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b="1" dirty="0"/>
              <a:t>We </a:t>
            </a:r>
            <a:r>
              <a:rPr lang="en-US" b="1" dirty="0" err="1"/>
              <a:t>zijn</a:t>
            </a:r>
            <a:r>
              <a:rPr lang="en-US" b="1" dirty="0"/>
              <a:t> op </a:t>
            </a:r>
            <a:r>
              <a:rPr lang="en-US" b="1" dirty="0" err="1"/>
              <a:t>zoek</a:t>
            </a:r>
            <a:r>
              <a:rPr lang="en-US" b="1" dirty="0"/>
              <a:t> </a:t>
            </a:r>
            <a:r>
              <a:rPr lang="en-US" b="1" dirty="0" err="1"/>
              <a:t>naar</a:t>
            </a:r>
            <a:r>
              <a:rPr lang="en-US" b="1" dirty="0"/>
              <a:t> </a:t>
            </a:r>
            <a:r>
              <a:rPr lang="en-US" b="1" dirty="0" err="1"/>
              <a:t>mensen</a:t>
            </a:r>
            <a:r>
              <a:rPr lang="en-US" b="1" dirty="0"/>
              <a:t> met </a:t>
            </a:r>
            <a:r>
              <a:rPr lang="en-US" b="1" dirty="0" err="1"/>
              <a:t>ideeën</a:t>
            </a:r>
            <a:r>
              <a:rPr lang="en-US" b="1" dirty="0"/>
              <a:t> </a:t>
            </a:r>
            <a:r>
              <a:rPr lang="en-US" b="1" dirty="0" err="1"/>
              <a:t>voor</a:t>
            </a:r>
            <a:r>
              <a:rPr lang="en-US" b="1" dirty="0"/>
              <a:t> de </a:t>
            </a:r>
            <a:r>
              <a:rPr lang="en-US" b="1" dirty="0" err="1"/>
              <a:t>toekomst</a:t>
            </a:r>
            <a:r>
              <a:rPr lang="nl-NL" b="1" dirty="0"/>
              <a:t>;</a:t>
            </a:r>
            <a:r>
              <a:rPr lang="en-US" b="1" dirty="0"/>
              <a:t> we </a:t>
            </a:r>
            <a:r>
              <a:rPr lang="en-US" b="1" dirty="0" err="1"/>
              <a:t>zijn</a:t>
            </a:r>
            <a:r>
              <a:rPr lang="en-US" b="1" dirty="0"/>
              <a:t> </a:t>
            </a:r>
            <a:r>
              <a:rPr lang="en-US" b="1" dirty="0" err="1"/>
              <a:t>nog</a:t>
            </a:r>
            <a:r>
              <a:rPr lang="en-US" b="1" dirty="0"/>
              <a:t> </a:t>
            </a:r>
            <a:r>
              <a:rPr lang="en-US" b="1" dirty="0" err="1"/>
              <a:t>volop</a:t>
            </a:r>
            <a:r>
              <a:rPr lang="en-US" b="1" dirty="0"/>
              <a:t> in </a:t>
            </a:r>
            <a:r>
              <a:rPr lang="en-US" b="1" dirty="0" err="1"/>
              <a:t>ontwikkeling</a:t>
            </a:r>
            <a:r>
              <a:rPr lang="en-US" b="1" dirty="0"/>
              <a:t>. We </a:t>
            </a:r>
            <a:r>
              <a:rPr lang="en-US" b="1" dirty="0" err="1"/>
              <a:t>maken</a:t>
            </a:r>
            <a:r>
              <a:rPr lang="en-US" b="1" dirty="0"/>
              <a:t> </a:t>
            </a:r>
            <a:r>
              <a:rPr lang="en-US" b="1" dirty="0" err="1"/>
              <a:t>graag</a:t>
            </a:r>
            <a:r>
              <a:rPr lang="en-US" b="1" dirty="0"/>
              <a:t> </a:t>
            </a:r>
            <a:r>
              <a:rPr lang="en-US" b="1" dirty="0" err="1"/>
              <a:t>een</a:t>
            </a:r>
            <a:r>
              <a:rPr lang="en-US" b="1" dirty="0"/>
              <a:t> </a:t>
            </a:r>
            <a:r>
              <a:rPr lang="en-US" b="1" dirty="0" err="1"/>
              <a:t>afspraak</a:t>
            </a:r>
            <a:r>
              <a:rPr lang="en-US" b="1" dirty="0"/>
              <a:t>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 err="1"/>
              <a:t>Wellicht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b="1" dirty="0" err="1"/>
              <a:t>werkgroepje</a:t>
            </a:r>
            <a:r>
              <a:rPr lang="en-US" b="1" dirty="0"/>
              <a:t> </a:t>
            </a:r>
            <a:r>
              <a:rPr lang="en-US" b="1" dirty="0" err="1"/>
              <a:t>klimaat</a:t>
            </a:r>
            <a:r>
              <a:rPr lang="en-US" b="1" dirty="0"/>
              <a:t> </a:t>
            </a:r>
            <a:r>
              <a:rPr lang="en-US" b="1" dirty="0" err="1"/>
              <a:t>bestendigheid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</a:t>
            </a:r>
            <a:r>
              <a:rPr lang="en-US" b="1" dirty="0" err="1"/>
              <a:t>meer</a:t>
            </a:r>
            <a:r>
              <a:rPr lang="en-US" b="1" dirty="0"/>
              <a:t> waterproof </a:t>
            </a:r>
            <a:r>
              <a:rPr lang="en-US" dirty="0" err="1"/>
              <a:t>worden</a:t>
            </a:r>
            <a:r>
              <a:rPr lang="en-US" dirty="0"/>
              <a:t> in het </a:t>
            </a:r>
            <a:r>
              <a:rPr lang="en-US" dirty="0" err="1"/>
              <a:t>tuinpark</a:t>
            </a:r>
            <a:r>
              <a:rPr lang="en-US" dirty="0"/>
              <a:t>?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/>
              <a:t>Neem contact op met </a:t>
            </a:r>
            <a:r>
              <a:rPr lang="en-US" b="1" dirty="0"/>
              <a:t>Marja </a:t>
            </a:r>
            <a:r>
              <a:rPr lang="en-US" b="1" dirty="0" err="1"/>
              <a:t>Verkruyssen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/of Hendrikje Veerman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/>
              <a:t>Neem contact op voor het </a:t>
            </a:r>
            <a:r>
              <a:rPr lang="en-US" dirty="0" err="1"/>
              <a:t>biodiversiteitsgroepje</a:t>
            </a:r>
            <a:r>
              <a:rPr lang="en-US" dirty="0"/>
              <a:t> met </a:t>
            </a:r>
            <a:r>
              <a:rPr lang="en-US" b="1" dirty="0"/>
              <a:t>Jaap van der Veen </a:t>
            </a:r>
            <a:r>
              <a:rPr lang="en-US" b="1" dirty="0" err="1"/>
              <a:t>en</a:t>
            </a:r>
            <a:r>
              <a:rPr lang="en-US" b="1" dirty="0"/>
              <a:t>/of Mar </a:t>
            </a:r>
            <a:r>
              <a:rPr lang="en-US" b="1" dirty="0" err="1"/>
              <a:t>Schuringa</a:t>
            </a:r>
            <a:endParaRPr lang="en-US" b="1" dirty="0"/>
          </a:p>
          <a:p>
            <a:pPr>
              <a:lnSpc>
                <a:spcPct val="110000"/>
              </a:lnSpc>
            </a:pPr>
            <a:endParaRPr lang="en-US" sz="1050" b="1" dirty="0"/>
          </a:p>
          <a:p>
            <a:pPr>
              <a:lnSpc>
                <a:spcPct val="110000"/>
              </a:lnSpc>
            </a:pPr>
            <a:endParaRPr lang="nl-NL" sz="105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9281052-ECD5-2D01-93C7-138CFECC0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885" y="1218587"/>
            <a:ext cx="1420126" cy="1893502"/>
          </a:xfrm>
          <a:custGeom>
            <a:avLst/>
            <a:gdLst/>
            <a:ahLst/>
            <a:cxnLst/>
            <a:rect l="l" t="t" r="r" b="b"/>
            <a:pathLst>
              <a:path w="5014800" h="2524669">
                <a:moveTo>
                  <a:pt x="0" y="0"/>
                </a:moveTo>
                <a:lnTo>
                  <a:pt x="5014800" y="0"/>
                </a:lnTo>
                <a:lnTo>
                  <a:pt x="5014800" y="2524669"/>
                </a:lnTo>
                <a:lnTo>
                  <a:pt x="0" y="2524669"/>
                </a:lnTo>
                <a:close/>
              </a:path>
            </a:pathLst>
          </a:custGeom>
        </p:spPr>
      </p:pic>
      <p:pic>
        <p:nvPicPr>
          <p:cNvPr id="4098" name="Picture 2" descr="Voorbeeld van afbeelding">
            <a:extLst>
              <a:ext uri="{FF2B5EF4-FFF2-40B4-BE49-F238E27FC236}">
                <a16:creationId xmlns:a16="http://schemas.microsoft.com/office/drawing/2014/main" id="{D1DE6CD0-2805-4BE3-B4E1-026587C58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45778" y="3560752"/>
            <a:ext cx="1576340" cy="1893502"/>
          </a:xfrm>
          <a:custGeom>
            <a:avLst/>
            <a:gdLst/>
            <a:ahLst/>
            <a:cxnLst/>
            <a:rect l="l" t="t" r="r" b="b"/>
            <a:pathLst>
              <a:path w="5014800" h="2524669">
                <a:moveTo>
                  <a:pt x="0" y="0"/>
                </a:moveTo>
                <a:lnTo>
                  <a:pt x="5014800" y="0"/>
                </a:lnTo>
                <a:lnTo>
                  <a:pt x="5014800" y="2524669"/>
                </a:lnTo>
                <a:lnTo>
                  <a:pt x="0" y="252466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9976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1A2DF-2A39-4888-B2B2-85A97DE22291}" type="slidenum">
              <a:rPr lang="nl-NL" smtClean="0"/>
              <a:pPr/>
              <a:t>59</a:t>
            </a:fld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4294967295"/>
          </p:nvPr>
        </p:nvSpPr>
        <p:spPr>
          <a:xfrm>
            <a:off x="1219200" y="1700213"/>
            <a:ext cx="7924800" cy="4572000"/>
          </a:xfrm>
          <a:solidFill>
            <a:schemeClr val="bg1">
              <a:alpha val="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Opening &amp; welkom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Vaststellen agenda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Ingekomen stukken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Mededelingen Bestuur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Vaststellen notulen ALV mei 2023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Agenda Bond van Volkstuinders 9 december 2023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Vooruitkijken op 2024: beleid en begroting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De Commissies: jubileum, afscheid AC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Kijken naar de toekomst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Rondvraag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Sluiting</a:t>
            </a:r>
          </a:p>
        </p:txBody>
      </p:sp>
      <p:pic>
        <p:nvPicPr>
          <p:cNvPr id="8" name="Afbeelding 2" descr="nlklogo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1" y="0"/>
            <a:ext cx="971600" cy="1340138"/>
          </a:xfrm>
          <a:prstGeom prst="rect">
            <a:avLst/>
          </a:prstGeom>
          <a:noFill/>
        </p:spPr>
      </p:pic>
      <p:sp>
        <p:nvSpPr>
          <p:cNvPr id="7" name="Right Arrow 6"/>
          <p:cNvSpPr/>
          <p:nvPr/>
        </p:nvSpPr>
        <p:spPr>
          <a:xfrm>
            <a:off x="229741" y="5022938"/>
            <a:ext cx="989459" cy="432048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685800" y="514352"/>
            <a:ext cx="3886200" cy="1162050"/>
          </a:xfrm>
          <a:prstGeom prst="rect">
            <a:avLst/>
          </a:prstGeom>
          <a:ln>
            <a:noFill/>
          </a:ln>
        </p:spPr>
        <p:txBody>
          <a:bodyPr vert="horz" lIns="0" tIns="0" rIns="0" bIns="0" anchor="t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5600" b="1" kern="1200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l-NL" sz="2800">
                <a:solidFill>
                  <a:schemeClr val="tx1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290626806"/>
      </p:ext>
    </p:extLst>
  </p:cSld>
  <p:clrMapOvr>
    <a:masterClrMapping/>
  </p:clrMapOvr>
  <p:transition spd="slow"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3886200" cy="1162050"/>
          </a:xfrm>
        </p:spPr>
        <p:txBody>
          <a:bodyPr anchor="t"/>
          <a:lstStyle/>
          <a:p>
            <a:r>
              <a:rPr lang="nl-NL" sz="2800"/>
              <a:t>3. Ingekomen stukken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1275" y="1504335"/>
            <a:ext cx="3386037" cy="453702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l-NL"/>
              <a:t>Afmeldingen: 5</a:t>
            </a:r>
            <a:endParaRPr lang="nl-NL" dirty="0"/>
          </a:p>
          <a:p>
            <a:pPr>
              <a:lnSpc>
                <a:spcPct val="90000"/>
              </a:lnSpc>
            </a:pPr>
            <a:r>
              <a:rPr lang="nl-NL" dirty="0"/>
              <a:t>Onderzoek vleermuizenstand tuinparken Amsterdam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1A2DF-2A39-4888-B2B2-85A97DE22291}" type="slidenum">
              <a:rPr lang="nl-NL" smtClean="0"/>
              <a:pPr/>
              <a:t>6</a:t>
            </a:fld>
            <a:endParaRPr lang="nl-NL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700808"/>
            <a:ext cx="2736304" cy="4111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Afbeelding 2" descr="nlklogo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01" y="0"/>
            <a:ext cx="971600" cy="1340138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599" y="393290"/>
            <a:ext cx="2790182" cy="835742"/>
          </a:xfrm>
        </p:spPr>
        <p:txBody>
          <a:bodyPr anchor="t"/>
          <a:lstStyle/>
          <a:p>
            <a:r>
              <a:rPr lang="nl-NL" sz="2800" dirty="0"/>
              <a:t>10. Rondvraag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2FB7FCF-CFD0-10A0-CCC9-E24E487056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1A2DF-2A39-4888-B2B2-85A97DE22291}" type="slidenum">
              <a:rPr lang="nl-NL" smtClean="0"/>
              <a:pPr/>
              <a:t>60</a:t>
            </a:fld>
            <a:endParaRPr lang="nl-NL"/>
          </a:p>
        </p:txBody>
      </p:sp>
      <p:pic>
        <p:nvPicPr>
          <p:cNvPr id="9" name="Afbeelding 2" descr="nlklogo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01" y="0"/>
            <a:ext cx="971600" cy="1340138"/>
          </a:xfrm>
          <a:prstGeom prst="rect">
            <a:avLst/>
          </a:prstGeom>
          <a:noFill/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811BFA0-DB40-EC13-6CEE-567C2246D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568" y="1229032"/>
            <a:ext cx="6055815" cy="535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53897"/>
      </p:ext>
    </p:extLst>
  </p:cSld>
  <p:clrMapOvr>
    <a:masterClrMapping/>
  </p:clrMapOvr>
  <p:transition spd="slow">
    <p:dissolv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1A2DF-2A39-4888-B2B2-85A97DE22291}" type="slidenum">
              <a:rPr lang="nl-NL" smtClean="0"/>
              <a:pPr/>
              <a:t>61</a:t>
            </a:fld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4294967295"/>
          </p:nvPr>
        </p:nvSpPr>
        <p:spPr>
          <a:xfrm>
            <a:off x="1219200" y="1700213"/>
            <a:ext cx="7924800" cy="4572000"/>
          </a:xfrm>
          <a:solidFill>
            <a:schemeClr val="bg1">
              <a:alpha val="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Opening &amp; welkom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Vaststellen agenda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Ingekomen stukken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Mededelingen Bestuur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Vaststellen notulen ALV mei 2023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Agenda Bond van Volkstuinders 9 december 2023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Vooruitkijken op 2024: beleid en begroting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De Commissies: jubileum, afscheid AC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Kijken naar de toekomst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Rondvraag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Sluiting</a:t>
            </a:r>
          </a:p>
        </p:txBody>
      </p:sp>
      <p:pic>
        <p:nvPicPr>
          <p:cNvPr id="8" name="Afbeelding 2" descr="nlklogo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1" y="0"/>
            <a:ext cx="971600" cy="1340138"/>
          </a:xfrm>
          <a:prstGeom prst="rect">
            <a:avLst/>
          </a:prstGeom>
          <a:noFill/>
        </p:spPr>
      </p:pic>
      <p:sp>
        <p:nvSpPr>
          <p:cNvPr id="7" name="Right Arrow 6"/>
          <p:cNvSpPr/>
          <p:nvPr/>
        </p:nvSpPr>
        <p:spPr>
          <a:xfrm>
            <a:off x="229741" y="5411659"/>
            <a:ext cx="989459" cy="432048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685800" y="514352"/>
            <a:ext cx="3886200" cy="1162050"/>
          </a:xfrm>
          <a:prstGeom prst="rect">
            <a:avLst/>
          </a:prstGeom>
          <a:ln>
            <a:noFill/>
          </a:ln>
        </p:spPr>
        <p:txBody>
          <a:bodyPr vert="horz" lIns="0" tIns="0" rIns="0" bIns="0" anchor="t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5600" b="1" kern="1200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l-NL" sz="2800">
                <a:solidFill>
                  <a:schemeClr val="tx1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505452018"/>
      </p:ext>
    </p:extLst>
  </p:cSld>
  <p:clrMapOvr>
    <a:masterClrMapping/>
  </p:clrMapOvr>
  <p:transition spd="slow">
    <p:wedg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95946" y="2605548"/>
            <a:ext cx="3962401" cy="2064775"/>
          </a:xfrm>
        </p:spPr>
        <p:txBody>
          <a:bodyPr anchor="t">
            <a:normAutofit/>
          </a:bodyPr>
          <a:lstStyle/>
          <a:p>
            <a:r>
              <a:rPr lang="nl-NL" sz="4000" dirty="0"/>
              <a:t>11. Sluiting</a:t>
            </a:r>
            <a:br>
              <a:rPr lang="nl-NL" sz="4000" dirty="0"/>
            </a:br>
            <a:br>
              <a:rPr lang="nl-NL" sz="4000" dirty="0"/>
            </a:br>
            <a:r>
              <a:rPr lang="nl-NL" sz="2200" dirty="0">
                <a:solidFill>
                  <a:srgbClr val="00B050"/>
                </a:solidFill>
              </a:rPr>
              <a:t>17 december kerstbingo</a:t>
            </a:r>
            <a:br>
              <a:rPr lang="nl-NL" sz="4000" dirty="0"/>
            </a:br>
            <a:r>
              <a:rPr lang="nl-NL" sz="2200" dirty="0">
                <a:solidFill>
                  <a:srgbClr val="00B050"/>
                </a:solidFill>
              </a:rPr>
              <a:t>21 januari nieuwjaarsborrel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1A2DF-2A39-4888-B2B2-85A97DE22291}" type="slidenum">
              <a:rPr lang="nl-NL" smtClean="0"/>
              <a:pPr/>
              <a:t>62</a:t>
            </a:fld>
            <a:endParaRPr lang="nl-NL"/>
          </a:p>
        </p:txBody>
      </p:sp>
      <p:pic>
        <p:nvPicPr>
          <p:cNvPr id="9" name="Afbeelding 2" descr="nlklogo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01" y="0"/>
            <a:ext cx="971600" cy="1340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2409463"/>
      </p:ext>
    </p:extLst>
  </p:cSld>
  <p:clrMapOvr>
    <a:masterClrMapping/>
  </p:clrMapOvr>
  <p:transition spd="slow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1A2DF-2A39-4888-B2B2-85A97DE22291}" type="slidenum">
              <a:rPr lang="nl-NL" smtClean="0"/>
              <a:pPr/>
              <a:t>7</a:t>
            </a:fld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4294967295"/>
          </p:nvPr>
        </p:nvSpPr>
        <p:spPr>
          <a:xfrm>
            <a:off x="1219200" y="1700213"/>
            <a:ext cx="7924800" cy="4572000"/>
          </a:xfrm>
          <a:solidFill>
            <a:schemeClr val="bg1">
              <a:alpha val="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Opening &amp; welkom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Vaststellen agenda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Ingekomen stukken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Mededelingen Bestuur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Vaststellen notulen ALV mei 2023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Agenda Bond van Volkstuinders 9 december 2023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Vooruitkijken op 2024: beleid en begroting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De Commissies: jubileum, afscheid AC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Kijken naar de toekomst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Rondvraag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Sluiting</a:t>
            </a:r>
          </a:p>
        </p:txBody>
      </p:sp>
      <p:pic>
        <p:nvPicPr>
          <p:cNvPr id="8" name="Afbeelding 2" descr="nlklogo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1" y="0"/>
            <a:ext cx="971600" cy="1340138"/>
          </a:xfrm>
          <a:prstGeom prst="rect">
            <a:avLst/>
          </a:prstGeom>
          <a:noFill/>
        </p:spPr>
      </p:pic>
      <p:sp>
        <p:nvSpPr>
          <p:cNvPr id="7" name="Right Arrow 6"/>
          <p:cNvSpPr/>
          <p:nvPr/>
        </p:nvSpPr>
        <p:spPr>
          <a:xfrm>
            <a:off x="114868" y="2794002"/>
            <a:ext cx="989459" cy="432048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685800" y="514352"/>
            <a:ext cx="3886200" cy="1162050"/>
          </a:xfrm>
          <a:prstGeom prst="rect">
            <a:avLst/>
          </a:prstGeom>
          <a:ln>
            <a:noFill/>
          </a:ln>
        </p:spPr>
        <p:txBody>
          <a:bodyPr vert="horz" lIns="0" tIns="0" rIns="0" bIns="0" anchor="t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5600" b="1" kern="1200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l-NL" sz="2800">
                <a:solidFill>
                  <a:schemeClr val="tx1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14601702"/>
      </p:ext>
    </p:extLst>
  </p:cSld>
  <p:clrMapOvr>
    <a:masterClrMapping/>
  </p:clrMapOvr>
  <p:transition spd="slow"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3886200" cy="1162050"/>
          </a:xfrm>
        </p:spPr>
        <p:txBody>
          <a:bodyPr anchor="t">
            <a:normAutofit/>
          </a:bodyPr>
          <a:lstStyle/>
          <a:p>
            <a:r>
              <a:rPr lang="nl-NL" sz="2800"/>
              <a:t>4. Mededelingen bestuur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3652" y="1809328"/>
            <a:ext cx="5111750" cy="4572000"/>
          </a:xfrm>
        </p:spPr>
        <p:txBody>
          <a:bodyPr>
            <a:normAutofit/>
          </a:bodyPr>
          <a:lstStyle/>
          <a:p>
            <a:endParaRPr lang="nl-NL" dirty="0"/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Het Contact (deadline: 13 november)</a:t>
            </a:r>
          </a:p>
          <a:p>
            <a:r>
              <a:rPr lang="nl-NL" dirty="0"/>
              <a:t>Afsluiten water voor medio november</a:t>
            </a:r>
          </a:p>
          <a:p>
            <a:r>
              <a:rPr lang="nl-NL" dirty="0"/>
              <a:t>Baggeren (baggerbrief inleveren bij Groencommissie)</a:t>
            </a:r>
          </a:p>
          <a:p>
            <a:r>
              <a:rPr lang="nl-NL" dirty="0"/>
              <a:t>Inbraakschade melden (lees het na op onze vernieuwde website)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1A2DF-2A39-4888-B2B2-85A97DE22291}" type="slidenum">
              <a:rPr lang="nl-NL" smtClean="0"/>
              <a:pPr/>
              <a:t>8</a:t>
            </a:fld>
            <a:endParaRPr lang="nl-NL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700808"/>
            <a:ext cx="2736304" cy="2598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Afbeelding 2" descr="nlklogo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01" y="0"/>
            <a:ext cx="971600" cy="1340138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4299312"/>
            <a:ext cx="2707143" cy="1941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1A2DF-2A39-4888-B2B2-85A97DE22291}" type="slidenum">
              <a:rPr lang="nl-NL" smtClean="0"/>
              <a:pPr/>
              <a:t>9</a:t>
            </a:fld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4294967295"/>
          </p:nvPr>
        </p:nvSpPr>
        <p:spPr>
          <a:xfrm>
            <a:off x="1219200" y="1700213"/>
            <a:ext cx="7924800" cy="4572000"/>
          </a:xfrm>
          <a:solidFill>
            <a:schemeClr val="bg1">
              <a:alpha val="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Opening &amp; welkom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Vaststellen agenda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Ingekomen stukken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Mededelingen Bestuur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Vaststellen notulen ALV mei 2023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Agenda Bond van Volkstuinders 9 december 2023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Vooruitkijken op 2024: beleid en begroting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De Commissies: jubileum, afscheid AC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Kijken naar de toekomst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Rondvraag</a:t>
            </a:r>
          </a:p>
          <a:p>
            <a:pPr>
              <a:lnSpc>
                <a:spcPct val="90000"/>
              </a:lnSpc>
              <a:buClrTx/>
              <a:buFont typeface="+mj-lt"/>
              <a:buAutoNum type="arabicPeriod"/>
              <a:defRPr/>
            </a:pPr>
            <a:r>
              <a:rPr lang="nl-NL" dirty="0"/>
              <a:t>Sluiting</a:t>
            </a:r>
          </a:p>
        </p:txBody>
      </p:sp>
      <p:pic>
        <p:nvPicPr>
          <p:cNvPr id="8" name="Afbeelding 2" descr="nlklogo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1" y="0"/>
            <a:ext cx="971600" cy="1340138"/>
          </a:xfrm>
          <a:prstGeom prst="rect">
            <a:avLst/>
          </a:prstGeom>
          <a:noFill/>
        </p:spPr>
      </p:pic>
      <p:sp>
        <p:nvSpPr>
          <p:cNvPr id="7" name="Right Arrow 6"/>
          <p:cNvSpPr/>
          <p:nvPr/>
        </p:nvSpPr>
        <p:spPr>
          <a:xfrm>
            <a:off x="114868" y="3141136"/>
            <a:ext cx="989459" cy="432048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685800" y="514352"/>
            <a:ext cx="3886200" cy="1162050"/>
          </a:xfrm>
          <a:prstGeom prst="rect">
            <a:avLst/>
          </a:prstGeom>
          <a:ln>
            <a:noFill/>
          </a:ln>
        </p:spPr>
        <p:txBody>
          <a:bodyPr vert="horz" lIns="0" tIns="0" rIns="0" bIns="0" anchor="t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5600" b="1" kern="1200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l-NL" sz="2800">
                <a:solidFill>
                  <a:schemeClr val="tx1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042593623"/>
      </p:ext>
    </p:extLst>
  </p:cSld>
  <p:clrMapOvr>
    <a:masterClrMapping/>
  </p:clrMapOvr>
  <p:transition spd="slow">
    <p:wedge/>
  </p:transition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698</TotalTime>
  <Words>2289</Words>
  <Application>Microsoft Office PowerPoint</Application>
  <PresentationFormat>On-screen Show (4:3)</PresentationFormat>
  <Paragraphs>590</Paragraphs>
  <Slides>62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Facet</vt:lpstr>
      <vt:lpstr>Welkom op de  Algemene Ledenvergadering tuinpark NLK  5-11-2022</vt:lpstr>
      <vt:lpstr>PowerPoint Presentation</vt:lpstr>
      <vt:lpstr>PowerPoint Presentation</vt:lpstr>
      <vt:lpstr>2. Vaststellen agenda</vt:lpstr>
      <vt:lpstr>PowerPoint Presentation</vt:lpstr>
      <vt:lpstr>3. Ingekomen stukken</vt:lpstr>
      <vt:lpstr>PowerPoint Presentation</vt:lpstr>
      <vt:lpstr>4. Mededelingen bestuur</vt:lpstr>
      <vt:lpstr>PowerPoint Presentation</vt:lpstr>
      <vt:lpstr>Vaststellen notulen ALV 13 mei 2023</vt:lpstr>
      <vt:lpstr>PowerPoint Presentation</vt:lpstr>
      <vt:lpstr>Bondsvergadering</vt:lpstr>
      <vt:lpstr>ALV Bond</vt:lpstr>
      <vt:lpstr>Stemmen </vt:lpstr>
      <vt:lpstr>PowerPoint Presentation</vt:lpstr>
      <vt:lpstr>Begroting 2024 Algemene Ledenvergadering tuinpark NLK  4 november 2023</vt:lpstr>
      <vt:lpstr>De Financiën</vt:lpstr>
      <vt:lpstr>Even opfrissen</vt:lpstr>
      <vt:lpstr>Concept Begroting 2024 [1/4]: Overzicht</vt:lpstr>
      <vt:lpstr>Concept Begroting 2024 [2/4]: Details gegevens jaarnota</vt:lpstr>
      <vt:lpstr>Concept Begroting 2024 [3/4]: MJOP (en opbouw voorziening)</vt:lpstr>
      <vt:lpstr>Concept Begroting 2024 [4/4]</vt:lpstr>
      <vt:lpstr>PowerPoint Presentation</vt:lpstr>
      <vt:lpstr>Terugblik jeugd/jubileum/afscheid Linda en Annie van de AC</vt:lpstr>
      <vt:lpstr>Tuinseizoen 2023 Jeugdcommissie NLK</vt:lpstr>
      <vt:lpstr>Terugblik 2023</vt:lpstr>
      <vt:lpstr>PowerPoint Presentation</vt:lpstr>
      <vt:lpstr>Moederdag knutselen </vt:lpstr>
      <vt:lpstr>PowerPoint Presentation</vt:lpstr>
      <vt:lpstr>Vaderdag knutselen </vt:lpstr>
      <vt:lpstr>Kinderbingo </vt:lpstr>
      <vt:lpstr>Eindfeest </vt:lpstr>
      <vt:lpstr>Sinterklaasfeest </vt:lpstr>
      <vt:lpstr>PowerPoint Presentation</vt:lpstr>
      <vt:lpstr>2024</vt:lpstr>
      <vt:lpstr>PowerPoint Presentation</vt:lpstr>
      <vt:lpstr>PowerPoint Presentation</vt:lpstr>
      <vt:lpstr>PowerPoint Presentation</vt:lpstr>
      <vt:lpstr>Bedankt Annie en Linda!!!</vt:lpstr>
      <vt:lpstr>PowerPoint Presentation</vt:lpstr>
      <vt:lpstr>Kijken naar de toekomst</vt:lpstr>
      <vt:lpstr>Bestuur 2024 – vooruitblik</vt:lpstr>
      <vt:lpstr>De toekomst van Nieuwe Levenskracht</vt:lpstr>
      <vt:lpstr>Algemene Trends voor de toekomst en het veilig stellen van de Tuinparken, lees de VROEGOP  najaar 2022  Nieuwe uitgangspunten AVVN bij beoordeling natuurlijk tuinieren </vt:lpstr>
      <vt:lpstr>SAMEN  Toegankelijkheid en zichtbaarheid voor wandelaars en voor  buurtbewoners</vt:lpstr>
      <vt:lpstr>Kwekerij NLK</vt:lpstr>
      <vt:lpstr>Meerjarenplan</vt:lpstr>
      <vt:lpstr>Voorbereiding</vt:lpstr>
      <vt:lpstr>Stappenplan</vt:lpstr>
      <vt:lpstr>Stappenplan</vt:lpstr>
      <vt:lpstr>Stappenplan</vt:lpstr>
      <vt:lpstr>Stappenplan</vt:lpstr>
      <vt:lpstr>Stappenplan</vt:lpstr>
      <vt:lpstr>Stappenplan</vt:lpstr>
      <vt:lpstr>Vragen en reacties</vt:lpstr>
      <vt:lpstr>Biodiversiteit  en  zichtbaarheid</vt:lpstr>
      <vt:lpstr>Uit Groen Beheerplan Nieuwe Levenskracht: Natuurwaardekaart Amsterdam</vt:lpstr>
      <vt:lpstr>Meedoen en meedenken</vt:lpstr>
      <vt:lpstr>PowerPoint Presentation</vt:lpstr>
      <vt:lpstr>10. Rondvraag</vt:lpstr>
      <vt:lpstr>PowerPoint Presentation</vt:lpstr>
      <vt:lpstr>11. Sluiting  17 december kerstbingo 21 januari nieuwjaarsborrel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Algemene ledenvergadering tuinpark NLK 21-11-2015</dc:title>
  <dc:creator>Robert Gangelhof</dc:creator>
  <cp:lastModifiedBy>Lonneke Ketelaar</cp:lastModifiedBy>
  <cp:revision>4</cp:revision>
  <dcterms:created xsi:type="dcterms:W3CDTF">2012-04-14T14:45:05Z</dcterms:created>
  <dcterms:modified xsi:type="dcterms:W3CDTF">2023-11-21T10:57:50Z</dcterms:modified>
</cp:coreProperties>
</file>